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64" r:id="rId24"/>
    <p:sldId id="265" r:id="rId25"/>
    <p:sldId id="266" r:id="rId26"/>
    <p:sldId id="267" r:id="rId27"/>
    <p:sldId id="268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C3FD6C-57EF-EA41-9978-7D63416F8AD1}" v="13" dt="2021-03-31T19:08:25.4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 snapToObjects="1">
      <p:cViewPr varScale="1">
        <p:scale>
          <a:sx n="88" d="100"/>
          <a:sy n="88" d="100"/>
        </p:scale>
        <p:origin x="184" y="5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A445D9-8E9D-43FA-8556-13D25A2775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F3E8B9-B1DB-4941-81E4-C2308964081A}">
      <dgm:prSet/>
      <dgm:spPr/>
      <dgm:t>
        <a:bodyPr/>
        <a:lstStyle/>
        <a:p>
          <a:r>
            <a:rPr lang="en-US"/>
            <a:t>Aplicações</a:t>
          </a:r>
        </a:p>
      </dgm:t>
    </dgm:pt>
    <dgm:pt modelId="{8BD029E6-A217-4B50-82E7-EB80B1526FCC}" type="parTrans" cxnId="{AD030738-5B00-4A71-B05A-30C3E7DAD841}">
      <dgm:prSet/>
      <dgm:spPr/>
      <dgm:t>
        <a:bodyPr/>
        <a:lstStyle/>
        <a:p>
          <a:endParaRPr lang="en-US"/>
        </a:p>
      </dgm:t>
    </dgm:pt>
    <dgm:pt modelId="{74BEB305-60F6-40E3-A7EC-B71DC666BFB9}" type="sibTrans" cxnId="{AD030738-5B00-4A71-B05A-30C3E7DAD841}">
      <dgm:prSet/>
      <dgm:spPr/>
      <dgm:t>
        <a:bodyPr/>
        <a:lstStyle/>
        <a:p>
          <a:endParaRPr lang="en-US"/>
        </a:p>
      </dgm:t>
    </dgm:pt>
    <dgm:pt modelId="{E9AE4338-FDE9-40CC-B263-A83D19E10252}">
      <dgm:prSet/>
      <dgm:spPr/>
      <dgm:t>
        <a:bodyPr/>
        <a:lstStyle/>
        <a:p>
          <a:r>
            <a:rPr lang="en-US"/>
            <a:t>OLAP vs OLPT</a:t>
          </a:r>
        </a:p>
      </dgm:t>
    </dgm:pt>
    <dgm:pt modelId="{99042F8C-CCC5-4D39-865B-8FF1444F34A9}" type="parTrans" cxnId="{F9C6E8AB-8AF4-45CC-9063-7D449074FBCF}">
      <dgm:prSet/>
      <dgm:spPr/>
      <dgm:t>
        <a:bodyPr/>
        <a:lstStyle/>
        <a:p>
          <a:endParaRPr lang="en-US"/>
        </a:p>
      </dgm:t>
    </dgm:pt>
    <dgm:pt modelId="{4CF6EFFE-015A-4034-B63F-0388E16B8B54}" type="sibTrans" cxnId="{F9C6E8AB-8AF4-45CC-9063-7D449074FBCF}">
      <dgm:prSet/>
      <dgm:spPr/>
      <dgm:t>
        <a:bodyPr/>
        <a:lstStyle/>
        <a:p>
          <a:endParaRPr lang="en-US"/>
        </a:p>
      </dgm:t>
    </dgm:pt>
    <dgm:pt modelId="{094CA4A7-17E2-4B22-972E-17205C65EEE8}">
      <dgm:prSet/>
      <dgm:spPr/>
      <dgm:t>
        <a:bodyPr/>
        <a:lstStyle/>
        <a:p>
          <a:r>
            <a:rPr lang="en-US"/>
            <a:t>Data warehouses - características</a:t>
          </a:r>
        </a:p>
      </dgm:t>
    </dgm:pt>
    <dgm:pt modelId="{CCF0030E-9722-4FB1-91FF-90BED66D4D15}" type="parTrans" cxnId="{16521570-1B85-4871-A2AA-44A031ABC051}">
      <dgm:prSet/>
      <dgm:spPr/>
      <dgm:t>
        <a:bodyPr/>
        <a:lstStyle/>
        <a:p>
          <a:endParaRPr lang="en-US"/>
        </a:p>
      </dgm:t>
    </dgm:pt>
    <dgm:pt modelId="{27A9124C-52DD-4D4D-A1EB-43AB6EACB992}" type="sibTrans" cxnId="{16521570-1B85-4871-A2AA-44A031ABC051}">
      <dgm:prSet/>
      <dgm:spPr/>
      <dgm:t>
        <a:bodyPr/>
        <a:lstStyle/>
        <a:p>
          <a:endParaRPr lang="en-US"/>
        </a:p>
      </dgm:t>
    </dgm:pt>
    <dgm:pt modelId="{FE1AB786-A733-4170-B59A-978CD5F4F90E}" type="pres">
      <dgm:prSet presAssocID="{1DA445D9-8E9D-43FA-8556-13D25A277571}" presName="root" presStyleCnt="0">
        <dgm:presLayoutVars>
          <dgm:dir/>
          <dgm:resizeHandles val="exact"/>
        </dgm:presLayoutVars>
      </dgm:prSet>
      <dgm:spPr/>
    </dgm:pt>
    <dgm:pt modelId="{E9DFAB01-D0CF-40D4-A6D2-28004315BA92}" type="pres">
      <dgm:prSet presAssocID="{6EF3E8B9-B1DB-4941-81E4-C2308964081A}" presName="compNode" presStyleCnt="0"/>
      <dgm:spPr/>
    </dgm:pt>
    <dgm:pt modelId="{CCD99847-AF9F-4B71-9F6F-D80771BAC690}" type="pres">
      <dgm:prSet presAssocID="{6EF3E8B9-B1DB-4941-81E4-C2308964081A}" presName="bgRect" presStyleLbl="bgShp" presStyleIdx="0" presStyleCnt="3"/>
      <dgm:spPr/>
    </dgm:pt>
    <dgm:pt modelId="{8AEEB85A-8095-4B14-B899-97415947A963}" type="pres">
      <dgm:prSet presAssocID="{6EF3E8B9-B1DB-4941-81E4-C230896408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5881C10-052D-41FB-84CB-23D923283BEF}" type="pres">
      <dgm:prSet presAssocID="{6EF3E8B9-B1DB-4941-81E4-C2308964081A}" presName="spaceRect" presStyleCnt="0"/>
      <dgm:spPr/>
    </dgm:pt>
    <dgm:pt modelId="{2351935D-D642-492A-AE6C-22B87A210182}" type="pres">
      <dgm:prSet presAssocID="{6EF3E8B9-B1DB-4941-81E4-C2308964081A}" presName="parTx" presStyleLbl="revTx" presStyleIdx="0" presStyleCnt="3">
        <dgm:presLayoutVars>
          <dgm:chMax val="0"/>
          <dgm:chPref val="0"/>
        </dgm:presLayoutVars>
      </dgm:prSet>
      <dgm:spPr/>
    </dgm:pt>
    <dgm:pt modelId="{9BA0E2C1-BF2D-47E5-BC94-30646FEA6692}" type="pres">
      <dgm:prSet presAssocID="{74BEB305-60F6-40E3-A7EC-B71DC666BFB9}" presName="sibTrans" presStyleCnt="0"/>
      <dgm:spPr/>
    </dgm:pt>
    <dgm:pt modelId="{EC95208D-A29F-403D-8552-80E6D20F9629}" type="pres">
      <dgm:prSet presAssocID="{E9AE4338-FDE9-40CC-B263-A83D19E10252}" presName="compNode" presStyleCnt="0"/>
      <dgm:spPr/>
    </dgm:pt>
    <dgm:pt modelId="{2B70847C-D15A-4003-BCDD-FD67B93A7AEE}" type="pres">
      <dgm:prSet presAssocID="{E9AE4338-FDE9-40CC-B263-A83D19E10252}" presName="bgRect" presStyleLbl="bgShp" presStyleIdx="1" presStyleCnt="3"/>
      <dgm:spPr/>
    </dgm:pt>
    <dgm:pt modelId="{1232A346-8748-4B57-8E46-97B1CDD13CD0}" type="pres">
      <dgm:prSet presAssocID="{E9AE4338-FDE9-40CC-B263-A83D19E1025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EE6E8871-F655-4A46-A0AF-46F7880E40D7}" type="pres">
      <dgm:prSet presAssocID="{E9AE4338-FDE9-40CC-B263-A83D19E10252}" presName="spaceRect" presStyleCnt="0"/>
      <dgm:spPr/>
    </dgm:pt>
    <dgm:pt modelId="{C983B3DB-F176-4A6B-889D-EDE06C32C2A3}" type="pres">
      <dgm:prSet presAssocID="{E9AE4338-FDE9-40CC-B263-A83D19E10252}" presName="parTx" presStyleLbl="revTx" presStyleIdx="1" presStyleCnt="3">
        <dgm:presLayoutVars>
          <dgm:chMax val="0"/>
          <dgm:chPref val="0"/>
        </dgm:presLayoutVars>
      </dgm:prSet>
      <dgm:spPr/>
    </dgm:pt>
    <dgm:pt modelId="{E6840EA3-97BD-416E-8275-46B1D150986F}" type="pres">
      <dgm:prSet presAssocID="{4CF6EFFE-015A-4034-B63F-0388E16B8B54}" presName="sibTrans" presStyleCnt="0"/>
      <dgm:spPr/>
    </dgm:pt>
    <dgm:pt modelId="{76CCC984-47D9-4124-8FB6-A8605641C091}" type="pres">
      <dgm:prSet presAssocID="{094CA4A7-17E2-4B22-972E-17205C65EEE8}" presName="compNode" presStyleCnt="0"/>
      <dgm:spPr/>
    </dgm:pt>
    <dgm:pt modelId="{2AC090A2-74DD-46A2-9961-3E92CC95FD5F}" type="pres">
      <dgm:prSet presAssocID="{094CA4A7-17E2-4B22-972E-17205C65EEE8}" presName="bgRect" presStyleLbl="bgShp" presStyleIdx="2" presStyleCnt="3"/>
      <dgm:spPr/>
    </dgm:pt>
    <dgm:pt modelId="{EBF0A2F9-E8C0-43D9-836E-A19BA5233478}" type="pres">
      <dgm:prSet presAssocID="{094CA4A7-17E2-4B22-972E-17205C65EE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3B01B83B-8819-47B4-AC52-D0B90E236A4A}" type="pres">
      <dgm:prSet presAssocID="{094CA4A7-17E2-4B22-972E-17205C65EEE8}" presName="spaceRect" presStyleCnt="0"/>
      <dgm:spPr/>
    </dgm:pt>
    <dgm:pt modelId="{6F6FDACA-D82C-4AFB-8639-4C56FEF2EF3F}" type="pres">
      <dgm:prSet presAssocID="{094CA4A7-17E2-4B22-972E-17205C65EE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2FFE010-DF71-4987-9805-11CE721ACE7A}" type="presOf" srcId="{094CA4A7-17E2-4B22-972E-17205C65EEE8}" destId="{6F6FDACA-D82C-4AFB-8639-4C56FEF2EF3F}" srcOrd="0" destOrd="0" presId="urn:microsoft.com/office/officeart/2018/2/layout/IconVerticalSolidList"/>
    <dgm:cxn modelId="{AD030738-5B00-4A71-B05A-30C3E7DAD841}" srcId="{1DA445D9-8E9D-43FA-8556-13D25A277571}" destId="{6EF3E8B9-B1DB-4941-81E4-C2308964081A}" srcOrd="0" destOrd="0" parTransId="{8BD029E6-A217-4B50-82E7-EB80B1526FCC}" sibTransId="{74BEB305-60F6-40E3-A7EC-B71DC666BFB9}"/>
    <dgm:cxn modelId="{CA2B614A-6E26-472D-A4E8-7ABCB7F3AF4B}" type="presOf" srcId="{6EF3E8B9-B1DB-4941-81E4-C2308964081A}" destId="{2351935D-D642-492A-AE6C-22B87A210182}" srcOrd="0" destOrd="0" presId="urn:microsoft.com/office/officeart/2018/2/layout/IconVerticalSolidList"/>
    <dgm:cxn modelId="{16521570-1B85-4871-A2AA-44A031ABC051}" srcId="{1DA445D9-8E9D-43FA-8556-13D25A277571}" destId="{094CA4A7-17E2-4B22-972E-17205C65EEE8}" srcOrd="2" destOrd="0" parTransId="{CCF0030E-9722-4FB1-91FF-90BED66D4D15}" sibTransId="{27A9124C-52DD-4D4D-A1EB-43AB6EACB992}"/>
    <dgm:cxn modelId="{F9C6E8AB-8AF4-45CC-9063-7D449074FBCF}" srcId="{1DA445D9-8E9D-43FA-8556-13D25A277571}" destId="{E9AE4338-FDE9-40CC-B263-A83D19E10252}" srcOrd="1" destOrd="0" parTransId="{99042F8C-CCC5-4D39-865B-8FF1444F34A9}" sibTransId="{4CF6EFFE-015A-4034-B63F-0388E16B8B54}"/>
    <dgm:cxn modelId="{5E3A85BF-BAE5-4423-81D2-51A7211A56CC}" type="presOf" srcId="{E9AE4338-FDE9-40CC-B263-A83D19E10252}" destId="{C983B3DB-F176-4A6B-889D-EDE06C32C2A3}" srcOrd="0" destOrd="0" presId="urn:microsoft.com/office/officeart/2018/2/layout/IconVerticalSolidList"/>
    <dgm:cxn modelId="{C2D6C8CE-05B3-444C-A721-FCE790E63574}" type="presOf" srcId="{1DA445D9-8E9D-43FA-8556-13D25A277571}" destId="{FE1AB786-A733-4170-B59A-978CD5F4F90E}" srcOrd="0" destOrd="0" presId="urn:microsoft.com/office/officeart/2018/2/layout/IconVerticalSolidList"/>
    <dgm:cxn modelId="{6A12D573-9257-43F1-AFEF-5AFC24BF8062}" type="presParOf" srcId="{FE1AB786-A733-4170-B59A-978CD5F4F90E}" destId="{E9DFAB01-D0CF-40D4-A6D2-28004315BA92}" srcOrd="0" destOrd="0" presId="urn:microsoft.com/office/officeart/2018/2/layout/IconVerticalSolidList"/>
    <dgm:cxn modelId="{A8C126DB-0FE6-426B-8D27-1EF0F68CE2E7}" type="presParOf" srcId="{E9DFAB01-D0CF-40D4-A6D2-28004315BA92}" destId="{CCD99847-AF9F-4B71-9F6F-D80771BAC690}" srcOrd="0" destOrd="0" presId="urn:microsoft.com/office/officeart/2018/2/layout/IconVerticalSolidList"/>
    <dgm:cxn modelId="{945E2ACC-0CE8-425F-ABED-34657242D261}" type="presParOf" srcId="{E9DFAB01-D0CF-40D4-A6D2-28004315BA92}" destId="{8AEEB85A-8095-4B14-B899-97415947A963}" srcOrd="1" destOrd="0" presId="urn:microsoft.com/office/officeart/2018/2/layout/IconVerticalSolidList"/>
    <dgm:cxn modelId="{B397BC87-863E-44DB-97FC-257F1B5657AD}" type="presParOf" srcId="{E9DFAB01-D0CF-40D4-A6D2-28004315BA92}" destId="{B5881C10-052D-41FB-84CB-23D923283BEF}" srcOrd="2" destOrd="0" presId="urn:microsoft.com/office/officeart/2018/2/layout/IconVerticalSolidList"/>
    <dgm:cxn modelId="{F26105C2-785D-476B-8352-65AA7FAA22A8}" type="presParOf" srcId="{E9DFAB01-D0CF-40D4-A6D2-28004315BA92}" destId="{2351935D-D642-492A-AE6C-22B87A210182}" srcOrd="3" destOrd="0" presId="urn:microsoft.com/office/officeart/2018/2/layout/IconVerticalSolidList"/>
    <dgm:cxn modelId="{1356FA8A-429F-4424-B3B5-83CBE7E0B627}" type="presParOf" srcId="{FE1AB786-A733-4170-B59A-978CD5F4F90E}" destId="{9BA0E2C1-BF2D-47E5-BC94-30646FEA6692}" srcOrd="1" destOrd="0" presId="urn:microsoft.com/office/officeart/2018/2/layout/IconVerticalSolidList"/>
    <dgm:cxn modelId="{604DE2E5-F1F3-4ADB-B16B-25D9CEC0E905}" type="presParOf" srcId="{FE1AB786-A733-4170-B59A-978CD5F4F90E}" destId="{EC95208D-A29F-403D-8552-80E6D20F9629}" srcOrd="2" destOrd="0" presId="urn:microsoft.com/office/officeart/2018/2/layout/IconVerticalSolidList"/>
    <dgm:cxn modelId="{F6248951-61D8-4EFF-BDD7-BF9124CFA716}" type="presParOf" srcId="{EC95208D-A29F-403D-8552-80E6D20F9629}" destId="{2B70847C-D15A-4003-BCDD-FD67B93A7AEE}" srcOrd="0" destOrd="0" presId="urn:microsoft.com/office/officeart/2018/2/layout/IconVerticalSolidList"/>
    <dgm:cxn modelId="{A9CCAA79-6B82-4446-955D-1952051BFA17}" type="presParOf" srcId="{EC95208D-A29F-403D-8552-80E6D20F9629}" destId="{1232A346-8748-4B57-8E46-97B1CDD13CD0}" srcOrd="1" destOrd="0" presId="urn:microsoft.com/office/officeart/2018/2/layout/IconVerticalSolidList"/>
    <dgm:cxn modelId="{0084ABE9-D661-4AE7-B733-5EF80A095EB5}" type="presParOf" srcId="{EC95208D-A29F-403D-8552-80E6D20F9629}" destId="{EE6E8871-F655-4A46-A0AF-46F7880E40D7}" srcOrd="2" destOrd="0" presId="urn:microsoft.com/office/officeart/2018/2/layout/IconVerticalSolidList"/>
    <dgm:cxn modelId="{E25E7129-5B75-47B1-9A02-3F54C90B462F}" type="presParOf" srcId="{EC95208D-A29F-403D-8552-80E6D20F9629}" destId="{C983B3DB-F176-4A6B-889D-EDE06C32C2A3}" srcOrd="3" destOrd="0" presId="urn:microsoft.com/office/officeart/2018/2/layout/IconVerticalSolidList"/>
    <dgm:cxn modelId="{8ECFF616-9B52-4985-BD83-A3D4B3032C7A}" type="presParOf" srcId="{FE1AB786-A733-4170-B59A-978CD5F4F90E}" destId="{E6840EA3-97BD-416E-8275-46B1D150986F}" srcOrd="3" destOrd="0" presId="urn:microsoft.com/office/officeart/2018/2/layout/IconVerticalSolidList"/>
    <dgm:cxn modelId="{6D64B867-A2D1-45F6-828D-77410B643051}" type="presParOf" srcId="{FE1AB786-A733-4170-B59A-978CD5F4F90E}" destId="{76CCC984-47D9-4124-8FB6-A8605641C091}" srcOrd="4" destOrd="0" presId="urn:microsoft.com/office/officeart/2018/2/layout/IconVerticalSolidList"/>
    <dgm:cxn modelId="{E904CA62-C051-42C9-AB85-011240A37CF7}" type="presParOf" srcId="{76CCC984-47D9-4124-8FB6-A8605641C091}" destId="{2AC090A2-74DD-46A2-9961-3E92CC95FD5F}" srcOrd="0" destOrd="0" presId="urn:microsoft.com/office/officeart/2018/2/layout/IconVerticalSolidList"/>
    <dgm:cxn modelId="{7A9AA921-1915-42A2-A54E-91DA97D3EDDE}" type="presParOf" srcId="{76CCC984-47D9-4124-8FB6-A8605641C091}" destId="{EBF0A2F9-E8C0-43D9-836E-A19BA5233478}" srcOrd="1" destOrd="0" presId="urn:microsoft.com/office/officeart/2018/2/layout/IconVerticalSolidList"/>
    <dgm:cxn modelId="{7BED0B54-97FB-4122-B460-D5687151564D}" type="presParOf" srcId="{76CCC984-47D9-4124-8FB6-A8605641C091}" destId="{3B01B83B-8819-47B4-AC52-D0B90E236A4A}" srcOrd="2" destOrd="0" presId="urn:microsoft.com/office/officeart/2018/2/layout/IconVerticalSolidList"/>
    <dgm:cxn modelId="{6591F03B-F19B-4CE7-8FC2-E52AA387AE8C}" type="presParOf" srcId="{76CCC984-47D9-4124-8FB6-A8605641C091}" destId="{6F6FDACA-D82C-4AFB-8639-4C56FEF2EF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048E9F-A1F9-4E74-96B2-49C78C84CD3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1564210-283D-48B9-9BFC-A3E0ECEB6557}">
      <dgm:prSet/>
      <dgm:spPr/>
      <dgm:t>
        <a:bodyPr/>
        <a:lstStyle/>
        <a:p>
          <a:r>
            <a:rPr lang="en-US"/>
            <a:t>Sistemas Gerenciadores de Bancos de Dados</a:t>
          </a:r>
        </a:p>
      </dgm:t>
    </dgm:pt>
    <dgm:pt modelId="{76712411-4FFA-4490-A431-99A1E4651C22}" type="parTrans" cxnId="{4F5DCC02-0F7A-4A4E-8400-545A90F925F6}">
      <dgm:prSet/>
      <dgm:spPr/>
      <dgm:t>
        <a:bodyPr/>
        <a:lstStyle/>
        <a:p>
          <a:endParaRPr lang="en-US"/>
        </a:p>
      </dgm:t>
    </dgm:pt>
    <dgm:pt modelId="{995D8E90-D473-4C33-BA91-4902C1FCACC2}" type="sibTrans" cxnId="{4F5DCC02-0F7A-4A4E-8400-545A90F925F6}">
      <dgm:prSet/>
      <dgm:spPr/>
      <dgm:t>
        <a:bodyPr/>
        <a:lstStyle/>
        <a:p>
          <a:endParaRPr lang="en-US"/>
        </a:p>
      </dgm:t>
    </dgm:pt>
    <dgm:pt modelId="{6B19E4AE-8CC5-429C-BE76-1BBC3F0D9D3F}">
      <dgm:prSet/>
      <dgm:spPr/>
      <dgm:t>
        <a:bodyPr/>
        <a:lstStyle/>
        <a:p>
          <a:r>
            <a:rPr lang="en-US"/>
            <a:t>Manter a </a:t>
          </a:r>
          <a:r>
            <a:rPr lang="en-US" b="1"/>
            <a:t>integridade</a:t>
          </a:r>
          <a:r>
            <a:rPr lang="en-US"/>
            <a:t> de coleções de dados baseados em </a:t>
          </a:r>
          <a:r>
            <a:rPr lang="en-US" b="1"/>
            <a:t>restrições</a:t>
          </a:r>
          <a:r>
            <a:rPr lang="en-US"/>
            <a:t> impostas pelo </a:t>
          </a:r>
          <a:r>
            <a:rPr lang="en-US" b="1"/>
            <a:t>modelo</a:t>
          </a:r>
          <a:r>
            <a:rPr lang="en-US"/>
            <a:t> (relacional, orientado a objetos, hierárquico, etc.)</a:t>
          </a:r>
        </a:p>
      </dgm:t>
    </dgm:pt>
    <dgm:pt modelId="{E3288079-47E6-4B8B-812B-7B3E62B2F107}" type="parTrans" cxnId="{30C2196D-1DBA-4353-87FE-88E93551D897}">
      <dgm:prSet/>
      <dgm:spPr/>
      <dgm:t>
        <a:bodyPr/>
        <a:lstStyle/>
        <a:p>
          <a:endParaRPr lang="en-US"/>
        </a:p>
      </dgm:t>
    </dgm:pt>
    <dgm:pt modelId="{8EDB37A8-AFD7-4AD3-A8B6-F53F2A6A6A1A}" type="sibTrans" cxnId="{30C2196D-1DBA-4353-87FE-88E93551D897}">
      <dgm:prSet/>
      <dgm:spPr/>
      <dgm:t>
        <a:bodyPr/>
        <a:lstStyle/>
        <a:p>
          <a:endParaRPr lang="en-US"/>
        </a:p>
      </dgm:t>
    </dgm:pt>
    <dgm:pt modelId="{DD01D55E-F052-4D5A-8123-1821CFBAAF43}">
      <dgm:prSet/>
      <dgm:spPr/>
      <dgm:t>
        <a:bodyPr/>
        <a:lstStyle/>
        <a:p>
          <a:r>
            <a:rPr lang="en-US"/>
            <a:t>Data Warehouses </a:t>
          </a:r>
        </a:p>
      </dgm:t>
    </dgm:pt>
    <dgm:pt modelId="{9F3FC978-015E-4C14-9BCF-EAFE17CDD2CF}" type="parTrans" cxnId="{7487FA11-FE8E-41B2-8D8A-F426B76CD179}">
      <dgm:prSet/>
      <dgm:spPr/>
      <dgm:t>
        <a:bodyPr/>
        <a:lstStyle/>
        <a:p>
          <a:endParaRPr lang="en-US"/>
        </a:p>
      </dgm:t>
    </dgm:pt>
    <dgm:pt modelId="{08E5C7BF-9146-4F4D-A5B1-8BC6B09BF6FF}" type="sibTrans" cxnId="{7487FA11-FE8E-41B2-8D8A-F426B76CD179}">
      <dgm:prSet/>
      <dgm:spPr/>
      <dgm:t>
        <a:bodyPr/>
        <a:lstStyle/>
        <a:p>
          <a:endParaRPr lang="en-US"/>
        </a:p>
      </dgm:t>
    </dgm:pt>
    <dgm:pt modelId="{B201CEA0-AA02-46F4-8ED6-D03B3851C155}">
      <dgm:prSet/>
      <dgm:spPr/>
      <dgm:t>
        <a:bodyPr/>
        <a:lstStyle/>
        <a:p>
          <a:r>
            <a:rPr lang="en-US"/>
            <a:t>servir principalmente a aplicações de apoio à decisão – otimizados para a </a:t>
          </a:r>
          <a:r>
            <a:rPr lang="en-US" b="1"/>
            <a:t>recuperação de dados</a:t>
          </a:r>
          <a:r>
            <a:rPr lang="en-US"/>
            <a:t>, e </a:t>
          </a:r>
          <a:r>
            <a:rPr lang="en-US" b="1"/>
            <a:t>não</a:t>
          </a:r>
          <a:r>
            <a:rPr lang="en-US"/>
            <a:t> para o </a:t>
          </a:r>
          <a:r>
            <a:rPr lang="en-US" b="1"/>
            <a:t>processamento de transações</a:t>
          </a:r>
          <a:endParaRPr lang="en-US"/>
        </a:p>
      </dgm:t>
    </dgm:pt>
    <dgm:pt modelId="{E35E5353-C811-423B-A814-832D8AA0399C}" type="parTrans" cxnId="{F849CF35-DAD1-4E32-A690-2FCF12A94918}">
      <dgm:prSet/>
      <dgm:spPr/>
      <dgm:t>
        <a:bodyPr/>
        <a:lstStyle/>
        <a:p>
          <a:endParaRPr lang="en-US"/>
        </a:p>
      </dgm:t>
    </dgm:pt>
    <dgm:pt modelId="{BCD4D73F-E8F9-4F2B-A68B-4FD22480DC86}" type="sibTrans" cxnId="{F849CF35-DAD1-4E32-A690-2FCF12A94918}">
      <dgm:prSet/>
      <dgm:spPr/>
      <dgm:t>
        <a:bodyPr/>
        <a:lstStyle/>
        <a:p>
          <a:endParaRPr lang="en-US"/>
        </a:p>
      </dgm:t>
    </dgm:pt>
    <dgm:pt modelId="{5701D0F8-FF56-B54F-BDE2-B79AE918C8FD}" type="pres">
      <dgm:prSet presAssocID="{D9048E9F-A1F9-4E74-96B2-49C78C84CD34}" presName="linear" presStyleCnt="0">
        <dgm:presLayoutVars>
          <dgm:animLvl val="lvl"/>
          <dgm:resizeHandles val="exact"/>
        </dgm:presLayoutVars>
      </dgm:prSet>
      <dgm:spPr/>
    </dgm:pt>
    <dgm:pt modelId="{2AE746D4-7E1D-AB45-841D-77299901BD59}" type="pres">
      <dgm:prSet presAssocID="{C1564210-283D-48B9-9BFC-A3E0ECEB655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1ADDC1C-97C3-2945-82F9-8B6D95EBAD22}" type="pres">
      <dgm:prSet presAssocID="{C1564210-283D-48B9-9BFC-A3E0ECEB6557}" presName="childText" presStyleLbl="revTx" presStyleIdx="0" presStyleCnt="2">
        <dgm:presLayoutVars>
          <dgm:bulletEnabled val="1"/>
        </dgm:presLayoutVars>
      </dgm:prSet>
      <dgm:spPr/>
    </dgm:pt>
    <dgm:pt modelId="{4E98C1F5-7870-1342-9267-2C8B7F21E568}" type="pres">
      <dgm:prSet presAssocID="{DD01D55E-F052-4D5A-8123-1821CFBAAF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1B21CF5-07CF-F247-8DF3-0E075F82FED5}" type="pres">
      <dgm:prSet presAssocID="{DD01D55E-F052-4D5A-8123-1821CFBAAF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F5DCC02-0F7A-4A4E-8400-545A90F925F6}" srcId="{D9048E9F-A1F9-4E74-96B2-49C78C84CD34}" destId="{C1564210-283D-48B9-9BFC-A3E0ECEB6557}" srcOrd="0" destOrd="0" parTransId="{76712411-4FFA-4490-A431-99A1E4651C22}" sibTransId="{995D8E90-D473-4C33-BA91-4902C1FCACC2}"/>
    <dgm:cxn modelId="{D26FFE0A-A847-5D42-BE7A-B34548A66E64}" type="presOf" srcId="{D9048E9F-A1F9-4E74-96B2-49C78C84CD34}" destId="{5701D0F8-FF56-B54F-BDE2-B79AE918C8FD}" srcOrd="0" destOrd="0" presId="urn:microsoft.com/office/officeart/2005/8/layout/vList2"/>
    <dgm:cxn modelId="{7487FA11-FE8E-41B2-8D8A-F426B76CD179}" srcId="{D9048E9F-A1F9-4E74-96B2-49C78C84CD34}" destId="{DD01D55E-F052-4D5A-8123-1821CFBAAF43}" srcOrd="1" destOrd="0" parTransId="{9F3FC978-015E-4C14-9BCF-EAFE17CDD2CF}" sibTransId="{08E5C7BF-9146-4F4D-A5B1-8BC6B09BF6FF}"/>
    <dgm:cxn modelId="{7702EF1A-9809-CA4E-B736-1AE4E3B9D153}" type="presOf" srcId="{6B19E4AE-8CC5-429C-BE76-1BBC3F0D9D3F}" destId="{51ADDC1C-97C3-2945-82F9-8B6D95EBAD22}" srcOrd="0" destOrd="0" presId="urn:microsoft.com/office/officeart/2005/8/layout/vList2"/>
    <dgm:cxn modelId="{F849CF35-DAD1-4E32-A690-2FCF12A94918}" srcId="{DD01D55E-F052-4D5A-8123-1821CFBAAF43}" destId="{B201CEA0-AA02-46F4-8ED6-D03B3851C155}" srcOrd="0" destOrd="0" parTransId="{E35E5353-C811-423B-A814-832D8AA0399C}" sibTransId="{BCD4D73F-E8F9-4F2B-A68B-4FD22480DC86}"/>
    <dgm:cxn modelId="{30C2196D-1DBA-4353-87FE-88E93551D897}" srcId="{C1564210-283D-48B9-9BFC-A3E0ECEB6557}" destId="{6B19E4AE-8CC5-429C-BE76-1BBC3F0D9D3F}" srcOrd="0" destOrd="0" parTransId="{E3288079-47E6-4B8B-812B-7B3E62B2F107}" sibTransId="{8EDB37A8-AFD7-4AD3-A8B6-F53F2A6A6A1A}"/>
    <dgm:cxn modelId="{2FB64486-D8FC-734F-B9DD-1A74691E9B2F}" type="presOf" srcId="{C1564210-283D-48B9-9BFC-A3E0ECEB6557}" destId="{2AE746D4-7E1D-AB45-841D-77299901BD59}" srcOrd="0" destOrd="0" presId="urn:microsoft.com/office/officeart/2005/8/layout/vList2"/>
    <dgm:cxn modelId="{7A1953E3-975B-8742-8DDF-16D0A9D33E8F}" type="presOf" srcId="{DD01D55E-F052-4D5A-8123-1821CFBAAF43}" destId="{4E98C1F5-7870-1342-9267-2C8B7F21E568}" srcOrd="0" destOrd="0" presId="urn:microsoft.com/office/officeart/2005/8/layout/vList2"/>
    <dgm:cxn modelId="{B46D76E9-F282-4446-9A01-ACEE7937F1E2}" type="presOf" srcId="{B201CEA0-AA02-46F4-8ED6-D03B3851C155}" destId="{D1B21CF5-07CF-F247-8DF3-0E075F82FED5}" srcOrd="0" destOrd="0" presId="urn:microsoft.com/office/officeart/2005/8/layout/vList2"/>
    <dgm:cxn modelId="{758178EA-DD7F-B04B-B989-0B5830CCCC9C}" type="presParOf" srcId="{5701D0F8-FF56-B54F-BDE2-B79AE918C8FD}" destId="{2AE746D4-7E1D-AB45-841D-77299901BD59}" srcOrd="0" destOrd="0" presId="urn:microsoft.com/office/officeart/2005/8/layout/vList2"/>
    <dgm:cxn modelId="{3B4A6E10-9F85-5548-A392-0B4C84C550D1}" type="presParOf" srcId="{5701D0F8-FF56-B54F-BDE2-B79AE918C8FD}" destId="{51ADDC1C-97C3-2945-82F9-8B6D95EBAD22}" srcOrd="1" destOrd="0" presId="urn:microsoft.com/office/officeart/2005/8/layout/vList2"/>
    <dgm:cxn modelId="{E0DB5220-48CE-DA45-83C4-38DE0EDB51E0}" type="presParOf" srcId="{5701D0F8-FF56-B54F-BDE2-B79AE918C8FD}" destId="{4E98C1F5-7870-1342-9267-2C8B7F21E568}" srcOrd="2" destOrd="0" presId="urn:microsoft.com/office/officeart/2005/8/layout/vList2"/>
    <dgm:cxn modelId="{34A03E78-4B80-D241-847F-D945F2EDA906}" type="presParOf" srcId="{5701D0F8-FF56-B54F-BDE2-B79AE918C8FD}" destId="{D1B21CF5-07CF-F247-8DF3-0E075F82FED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955AD2-0177-4BDA-9FF5-04421B02CF0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A9A211F-5EAA-46B6-972E-31C70C996338}">
      <dgm:prSet/>
      <dgm:spPr/>
      <dgm:t>
        <a:bodyPr/>
        <a:lstStyle/>
        <a:p>
          <a:r>
            <a:rPr lang="en-US" dirty="0"/>
            <a:t>“Data warehouse </a:t>
          </a:r>
          <a:r>
            <a:rPr lang="en-US" dirty="0" err="1"/>
            <a:t>é</a:t>
          </a:r>
          <a:r>
            <a:rPr lang="en-US" dirty="0"/>
            <a:t> </a:t>
          </a:r>
          <a:r>
            <a:rPr lang="en-US" dirty="0" err="1"/>
            <a:t>uma</a:t>
          </a:r>
          <a:r>
            <a:rPr lang="en-US" dirty="0"/>
            <a:t> </a:t>
          </a:r>
          <a:r>
            <a:rPr lang="en-US" b="1" dirty="0" err="1"/>
            <a:t>coleção</a:t>
          </a:r>
          <a:r>
            <a:rPr lang="en-US" b="1" dirty="0"/>
            <a:t> de dados</a:t>
          </a:r>
          <a:r>
            <a:rPr lang="en-US" dirty="0"/>
            <a:t> </a:t>
          </a:r>
          <a:r>
            <a:rPr lang="en-US" dirty="0" err="1"/>
            <a:t>orientada</a:t>
          </a:r>
          <a:r>
            <a:rPr lang="en-US" dirty="0"/>
            <a:t> a </a:t>
          </a:r>
          <a:r>
            <a:rPr lang="en-US" b="1" dirty="0" err="1"/>
            <a:t>assunto</a:t>
          </a:r>
          <a:r>
            <a:rPr lang="en-US" dirty="0"/>
            <a:t>, </a:t>
          </a:r>
          <a:r>
            <a:rPr lang="en-US" b="1" dirty="0" err="1"/>
            <a:t>integrada</a:t>
          </a:r>
          <a:r>
            <a:rPr lang="en-US" dirty="0"/>
            <a:t>, </a:t>
          </a:r>
          <a:r>
            <a:rPr lang="en-US" b="1" dirty="0" err="1"/>
            <a:t>não</a:t>
          </a:r>
          <a:r>
            <a:rPr lang="en-US" b="1" dirty="0"/>
            <a:t> </a:t>
          </a:r>
          <a:r>
            <a:rPr lang="en-US" b="1" dirty="0" err="1"/>
            <a:t>volátil</a:t>
          </a:r>
          <a:r>
            <a:rPr lang="en-US" dirty="0"/>
            <a:t>, </a:t>
          </a:r>
          <a:r>
            <a:rPr lang="en-US" b="1" dirty="0" err="1"/>
            <a:t>variável</a:t>
          </a:r>
          <a:r>
            <a:rPr lang="en-US" b="1" dirty="0"/>
            <a:t> no tempo</a:t>
          </a:r>
          <a:r>
            <a:rPr lang="en-US" dirty="0"/>
            <a:t> para o </a:t>
          </a:r>
          <a:r>
            <a:rPr lang="en-US" b="1" dirty="0" err="1"/>
            <a:t>suporte</a:t>
          </a:r>
          <a:r>
            <a:rPr lang="en-US" b="1" dirty="0"/>
            <a:t> </a:t>
          </a:r>
          <a:r>
            <a:rPr lang="en-US" b="1" dirty="0" err="1"/>
            <a:t>às</a:t>
          </a:r>
          <a:r>
            <a:rPr lang="en-US" b="1" dirty="0"/>
            <a:t> </a:t>
          </a:r>
          <a:r>
            <a:rPr lang="en-US" b="1" dirty="0" err="1"/>
            <a:t>decisões</a:t>
          </a:r>
          <a:r>
            <a:rPr lang="en-US" b="1" dirty="0"/>
            <a:t> </a:t>
          </a:r>
          <a:r>
            <a:rPr lang="en-US" dirty="0"/>
            <a:t>da </a:t>
          </a:r>
          <a:r>
            <a:rPr lang="en-US" dirty="0" err="1"/>
            <a:t>gerência</a:t>
          </a:r>
          <a:r>
            <a:rPr lang="en-US" dirty="0"/>
            <a:t>”</a:t>
          </a:r>
        </a:p>
        <a:p>
          <a:pPr>
            <a:buNone/>
          </a:pPr>
          <a:r>
            <a:rPr lang="en-US" dirty="0" err="1"/>
            <a:t>Inmon</a:t>
          </a:r>
          <a:r>
            <a:rPr lang="en-US" dirty="0"/>
            <a:t> (1992)</a:t>
          </a:r>
        </a:p>
      </dgm:t>
    </dgm:pt>
    <dgm:pt modelId="{6675CDBC-9225-4C36-9207-A520B3EC2E4A}" type="parTrans" cxnId="{C6EFAE2F-3B02-48AC-8252-A201127DF79C}">
      <dgm:prSet/>
      <dgm:spPr/>
      <dgm:t>
        <a:bodyPr/>
        <a:lstStyle/>
        <a:p>
          <a:endParaRPr lang="en-US"/>
        </a:p>
      </dgm:t>
    </dgm:pt>
    <dgm:pt modelId="{CF29B4EC-C168-4577-B69B-481F22122775}" type="sibTrans" cxnId="{C6EFAE2F-3B02-48AC-8252-A201127DF79C}">
      <dgm:prSet/>
      <dgm:spPr/>
      <dgm:t>
        <a:bodyPr/>
        <a:lstStyle/>
        <a:p>
          <a:endParaRPr lang="en-US"/>
        </a:p>
      </dgm:t>
    </dgm:pt>
    <dgm:pt modelId="{AD4C65A0-AD37-4871-894E-7C3998359D4D}">
      <dgm:prSet/>
      <dgm:spPr/>
      <dgm:t>
        <a:bodyPr/>
        <a:lstStyle/>
        <a:p>
          <a:endParaRPr lang="en-US" dirty="0"/>
        </a:p>
      </dgm:t>
    </dgm:pt>
    <dgm:pt modelId="{26F226AD-2E77-49F9-9D1E-E12AB1F40A20}" type="parTrans" cxnId="{03701F5B-F94A-48C5-98D1-89C9BEEF533E}">
      <dgm:prSet/>
      <dgm:spPr/>
      <dgm:t>
        <a:bodyPr/>
        <a:lstStyle/>
        <a:p>
          <a:endParaRPr lang="en-US"/>
        </a:p>
      </dgm:t>
    </dgm:pt>
    <dgm:pt modelId="{8A99C16A-2717-4D82-957A-2A0E24B227DA}" type="sibTrans" cxnId="{03701F5B-F94A-48C5-98D1-89C9BEEF533E}">
      <dgm:prSet/>
      <dgm:spPr/>
      <dgm:t>
        <a:bodyPr/>
        <a:lstStyle/>
        <a:p>
          <a:endParaRPr lang="en-US"/>
        </a:p>
      </dgm:t>
    </dgm:pt>
    <dgm:pt modelId="{E8B21AA7-5548-654A-9CC0-840720459ADC}" type="pres">
      <dgm:prSet presAssocID="{7B955AD2-0177-4BDA-9FF5-04421B02CF06}" presName="vert0" presStyleCnt="0">
        <dgm:presLayoutVars>
          <dgm:dir/>
          <dgm:animOne val="branch"/>
          <dgm:animLvl val="lvl"/>
        </dgm:presLayoutVars>
      </dgm:prSet>
      <dgm:spPr/>
    </dgm:pt>
    <dgm:pt modelId="{11AA86CB-8A5C-0643-A23B-5408DBD0991A}" type="pres">
      <dgm:prSet presAssocID="{AA9A211F-5EAA-46B6-972E-31C70C996338}" presName="thickLine" presStyleLbl="alignNode1" presStyleIdx="0" presStyleCnt="2"/>
      <dgm:spPr/>
    </dgm:pt>
    <dgm:pt modelId="{60E6CEAC-3CC3-0D43-9FBB-A0B808BB5A28}" type="pres">
      <dgm:prSet presAssocID="{AA9A211F-5EAA-46B6-972E-31C70C996338}" presName="horz1" presStyleCnt="0"/>
      <dgm:spPr/>
    </dgm:pt>
    <dgm:pt modelId="{22B9A643-B431-7B47-B123-670C067879C5}" type="pres">
      <dgm:prSet presAssocID="{AA9A211F-5EAA-46B6-972E-31C70C996338}" presName="tx1" presStyleLbl="revTx" presStyleIdx="0" presStyleCnt="2" custScaleY="125311"/>
      <dgm:spPr/>
    </dgm:pt>
    <dgm:pt modelId="{393C9EFB-8202-CC40-A741-133FC8253C2D}" type="pres">
      <dgm:prSet presAssocID="{AA9A211F-5EAA-46B6-972E-31C70C996338}" presName="vert1" presStyleCnt="0"/>
      <dgm:spPr/>
    </dgm:pt>
    <dgm:pt modelId="{680E9EA0-A1BB-D54B-B85A-8494B8320A6E}" type="pres">
      <dgm:prSet presAssocID="{AD4C65A0-AD37-4871-894E-7C3998359D4D}" presName="thickLine" presStyleLbl="alignNode1" presStyleIdx="1" presStyleCnt="2"/>
      <dgm:spPr/>
    </dgm:pt>
    <dgm:pt modelId="{7C057425-8C31-8043-9906-8AC90310AF8E}" type="pres">
      <dgm:prSet presAssocID="{AD4C65A0-AD37-4871-894E-7C3998359D4D}" presName="horz1" presStyleCnt="0"/>
      <dgm:spPr/>
    </dgm:pt>
    <dgm:pt modelId="{77402AB1-0A5E-064D-92E4-86004EFAC2FA}" type="pres">
      <dgm:prSet presAssocID="{AD4C65A0-AD37-4871-894E-7C3998359D4D}" presName="tx1" presStyleLbl="revTx" presStyleIdx="1" presStyleCnt="2"/>
      <dgm:spPr/>
    </dgm:pt>
    <dgm:pt modelId="{E1A4D808-3AFF-6044-BFED-3BD3C73E23D6}" type="pres">
      <dgm:prSet presAssocID="{AD4C65A0-AD37-4871-894E-7C3998359D4D}" presName="vert1" presStyleCnt="0"/>
      <dgm:spPr/>
    </dgm:pt>
  </dgm:ptLst>
  <dgm:cxnLst>
    <dgm:cxn modelId="{70788F23-8B05-434D-9C76-ECD10A32845F}" type="presOf" srcId="{AD4C65A0-AD37-4871-894E-7C3998359D4D}" destId="{77402AB1-0A5E-064D-92E4-86004EFAC2FA}" srcOrd="0" destOrd="0" presId="urn:microsoft.com/office/officeart/2008/layout/LinedList"/>
    <dgm:cxn modelId="{C6EFAE2F-3B02-48AC-8252-A201127DF79C}" srcId="{7B955AD2-0177-4BDA-9FF5-04421B02CF06}" destId="{AA9A211F-5EAA-46B6-972E-31C70C996338}" srcOrd="0" destOrd="0" parTransId="{6675CDBC-9225-4C36-9207-A520B3EC2E4A}" sibTransId="{CF29B4EC-C168-4577-B69B-481F22122775}"/>
    <dgm:cxn modelId="{E701BF44-B870-294C-8CA7-901175FAA457}" type="presOf" srcId="{AA9A211F-5EAA-46B6-972E-31C70C996338}" destId="{22B9A643-B431-7B47-B123-670C067879C5}" srcOrd="0" destOrd="0" presId="urn:microsoft.com/office/officeart/2008/layout/LinedList"/>
    <dgm:cxn modelId="{03701F5B-F94A-48C5-98D1-89C9BEEF533E}" srcId="{7B955AD2-0177-4BDA-9FF5-04421B02CF06}" destId="{AD4C65A0-AD37-4871-894E-7C3998359D4D}" srcOrd="1" destOrd="0" parTransId="{26F226AD-2E77-49F9-9D1E-E12AB1F40A20}" sibTransId="{8A99C16A-2717-4D82-957A-2A0E24B227DA}"/>
    <dgm:cxn modelId="{793BB5B7-396F-7E42-A190-40E4EBAD477B}" type="presOf" srcId="{7B955AD2-0177-4BDA-9FF5-04421B02CF06}" destId="{E8B21AA7-5548-654A-9CC0-840720459ADC}" srcOrd="0" destOrd="0" presId="urn:microsoft.com/office/officeart/2008/layout/LinedList"/>
    <dgm:cxn modelId="{B6CDDC1F-4769-FF40-927A-307A06DD2B87}" type="presParOf" srcId="{E8B21AA7-5548-654A-9CC0-840720459ADC}" destId="{11AA86CB-8A5C-0643-A23B-5408DBD0991A}" srcOrd="0" destOrd="0" presId="urn:microsoft.com/office/officeart/2008/layout/LinedList"/>
    <dgm:cxn modelId="{9D7AB081-4543-8F48-B3C1-5492400B9D9B}" type="presParOf" srcId="{E8B21AA7-5548-654A-9CC0-840720459ADC}" destId="{60E6CEAC-3CC3-0D43-9FBB-A0B808BB5A28}" srcOrd="1" destOrd="0" presId="urn:microsoft.com/office/officeart/2008/layout/LinedList"/>
    <dgm:cxn modelId="{9C887585-8B96-1B4E-BB89-2B18B878AC98}" type="presParOf" srcId="{60E6CEAC-3CC3-0D43-9FBB-A0B808BB5A28}" destId="{22B9A643-B431-7B47-B123-670C067879C5}" srcOrd="0" destOrd="0" presId="urn:microsoft.com/office/officeart/2008/layout/LinedList"/>
    <dgm:cxn modelId="{7FB99E53-265F-5C41-AD4C-4F16670FCCD2}" type="presParOf" srcId="{60E6CEAC-3CC3-0D43-9FBB-A0B808BB5A28}" destId="{393C9EFB-8202-CC40-A741-133FC8253C2D}" srcOrd="1" destOrd="0" presId="urn:microsoft.com/office/officeart/2008/layout/LinedList"/>
    <dgm:cxn modelId="{A174DF31-6686-7842-AA24-F3CEA668D5DF}" type="presParOf" srcId="{E8B21AA7-5548-654A-9CC0-840720459ADC}" destId="{680E9EA0-A1BB-D54B-B85A-8494B8320A6E}" srcOrd="2" destOrd="0" presId="urn:microsoft.com/office/officeart/2008/layout/LinedList"/>
    <dgm:cxn modelId="{7E773F5D-2408-F541-AE5B-8202BFFDB607}" type="presParOf" srcId="{E8B21AA7-5548-654A-9CC0-840720459ADC}" destId="{7C057425-8C31-8043-9906-8AC90310AF8E}" srcOrd="3" destOrd="0" presId="urn:microsoft.com/office/officeart/2008/layout/LinedList"/>
    <dgm:cxn modelId="{23026F13-63AA-874C-8011-AB0793E273D4}" type="presParOf" srcId="{7C057425-8C31-8043-9906-8AC90310AF8E}" destId="{77402AB1-0A5E-064D-92E4-86004EFAC2FA}" srcOrd="0" destOrd="0" presId="urn:microsoft.com/office/officeart/2008/layout/LinedList"/>
    <dgm:cxn modelId="{82F5D477-7D74-334B-99D0-3650F447B9BC}" type="presParOf" srcId="{7C057425-8C31-8043-9906-8AC90310AF8E}" destId="{E1A4D808-3AFF-6044-BFED-3BD3C73E23D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07B2A1-188F-403F-A8EE-0A433222484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9261E4C-472E-4600-95EA-F6E83CEFEC60}">
      <dgm:prSet/>
      <dgm:spPr/>
      <dgm:t>
        <a:bodyPr/>
        <a:lstStyle/>
        <a:p>
          <a:r>
            <a:rPr lang="en-US"/>
            <a:t>Acesso a dados para análise complexa, descoberta de conhecimento e tomada de decisão</a:t>
          </a:r>
        </a:p>
      </dgm:t>
    </dgm:pt>
    <dgm:pt modelId="{F95EAF44-17DC-40EB-AF0F-50E81D2F4265}" type="parTrans" cxnId="{44863BEC-C09E-41C6-91F0-92E3623D6998}">
      <dgm:prSet/>
      <dgm:spPr/>
      <dgm:t>
        <a:bodyPr/>
        <a:lstStyle/>
        <a:p>
          <a:endParaRPr lang="en-US"/>
        </a:p>
      </dgm:t>
    </dgm:pt>
    <dgm:pt modelId="{968FF953-D5D7-4AAC-B3BC-A63C4BD7D6FA}" type="sibTrans" cxnId="{44863BEC-C09E-41C6-91F0-92E3623D6998}">
      <dgm:prSet/>
      <dgm:spPr/>
      <dgm:t>
        <a:bodyPr/>
        <a:lstStyle/>
        <a:p>
          <a:endParaRPr lang="en-US"/>
        </a:p>
      </dgm:t>
    </dgm:pt>
    <dgm:pt modelId="{B8A9649F-9DA9-491E-BDFA-8A0EE56A7CCE}">
      <dgm:prSet/>
      <dgm:spPr/>
      <dgm:t>
        <a:bodyPr/>
        <a:lstStyle/>
        <a:p>
          <a:r>
            <a:rPr lang="en-US"/>
            <a:t>Dão suporte a demandas de alto desempenho sobre os dados e informações de uma organização</a:t>
          </a:r>
        </a:p>
      </dgm:t>
    </dgm:pt>
    <dgm:pt modelId="{CA13A2BC-158C-465B-9BAF-E2415E870EDE}" type="parTrans" cxnId="{297BFF0F-0C6F-4BB6-B432-2B40B1A9CEE0}">
      <dgm:prSet/>
      <dgm:spPr/>
      <dgm:t>
        <a:bodyPr/>
        <a:lstStyle/>
        <a:p>
          <a:endParaRPr lang="en-US"/>
        </a:p>
      </dgm:t>
    </dgm:pt>
    <dgm:pt modelId="{570E99C4-1930-4445-8FDA-FDC753CC21CB}" type="sibTrans" cxnId="{297BFF0F-0C6F-4BB6-B432-2B40B1A9CEE0}">
      <dgm:prSet/>
      <dgm:spPr/>
      <dgm:t>
        <a:bodyPr/>
        <a:lstStyle/>
        <a:p>
          <a:endParaRPr lang="en-US"/>
        </a:p>
      </dgm:t>
    </dgm:pt>
    <dgm:pt modelId="{273EFE2C-1EE3-4CE1-BB3B-A1840DBB00A2}">
      <dgm:prSet/>
      <dgm:spPr/>
      <dgm:t>
        <a:bodyPr/>
        <a:lstStyle/>
        <a:p>
          <a:r>
            <a:rPr lang="en-US"/>
            <a:t>Suporta diversos tipos de aplicações: OLAP, DSS, aplicações de migração de dados (ETL – Extração, transformação e carregamento) </a:t>
          </a:r>
        </a:p>
      </dgm:t>
    </dgm:pt>
    <dgm:pt modelId="{33473129-DA3A-4680-8AC3-B139D6F4A96E}" type="parTrans" cxnId="{DB4AE372-05A1-4E7A-91B4-1433FB0A0B6F}">
      <dgm:prSet/>
      <dgm:spPr/>
      <dgm:t>
        <a:bodyPr/>
        <a:lstStyle/>
        <a:p>
          <a:endParaRPr lang="en-US"/>
        </a:p>
      </dgm:t>
    </dgm:pt>
    <dgm:pt modelId="{01E0D6EB-5446-41E1-B344-38981296548E}" type="sibTrans" cxnId="{DB4AE372-05A1-4E7A-91B4-1433FB0A0B6F}">
      <dgm:prSet/>
      <dgm:spPr/>
      <dgm:t>
        <a:bodyPr/>
        <a:lstStyle/>
        <a:p>
          <a:endParaRPr lang="en-US"/>
        </a:p>
      </dgm:t>
    </dgm:pt>
    <dgm:pt modelId="{1DB64F39-E53C-734C-A055-04E522EBF6B8}" type="pres">
      <dgm:prSet presAssocID="{4207B2A1-188F-403F-A8EE-0A4332224841}" presName="linear" presStyleCnt="0">
        <dgm:presLayoutVars>
          <dgm:animLvl val="lvl"/>
          <dgm:resizeHandles val="exact"/>
        </dgm:presLayoutVars>
      </dgm:prSet>
      <dgm:spPr/>
    </dgm:pt>
    <dgm:pt modelId="{977BFD9E-7AFC-E24A-97DF-386BC4DB21A1}" type="pres">
      <dgm:prSet presAssocID="{79261E4C-472E-4600-95EA-F6E83CEFEC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F06C53C-1A76-2143-A9B2-0063E3D8D70A}" type="pres">
      <dgm:prSet presAssocID="{968FF953-D5D7-4AAC-B3BC-A63C4BD7D6FA}" presName="spacer" presStyleCnt="0"/>
      <dgm:spPr/>
    </dgm:pt>
    <dgm:pt modelId="{CFE5BF3E-F035-3A49-BB8D-434AE540A550}" type="pres">
      <dgm:prSet presAssocID="{B8A9649F-9DA9-491E-BDFA-8A0EE56A7C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E9D553C-0218-124F-90AC-AB30748E7BD4}" type="pres">
      <dgm:prSet presAssocID="{570E99C4-1930-4445-8FDA-FDC753CC21CB}" presName="spacer" presStyleCnt="0"/>
      <dgm:spPr/>
    </dgm:pt>
    <dgm:pt modelId="{C0F84F4C-A71D-6643-B9D3-216FAF637EF2}" type="pres">
      <dgm:prSet presAssocID="{273EFE2C-1EE3-4CE1-BB3B-A1840DBB00A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D764703-B38A-5B46-852B-B24DE85A5F02}" type="presOf" srcId="{B8A9649F-9DA9-491E-BDFA-8A0EE56A7CCE}" destId="{CFE5BF3E-F035-3A49-BB8D-434AE540A550}" srcOrd="0" destOrd="0" presId="urn:microsoft.com/office/officeart/2005/8/layout/vList2"/>
    <dgm:cxn modelId="{297BFF0F-0C6F-4BB6-B432-2B40B1A9CEE0}" srcId="{4207B2A1-188F-403F-A8EE-0A4332224841}" destId="{B8A9649F-9DA9-491E-BDFA-8A0EE56A7CCE}" srcOrd="1" destOrd="0" parTransId="{CA13A2BC-158C-465B-9BAF-E2415E870EDE}" sibTransId="{570E99C4-1930-4445-8FDA-FDC753CC21CB}"/>
    <dgm:cxn modelId="{809EB313-7601-8D4A-8B7B-E811D08EA69A}" type="presOf" srcId="{79261E4C-472E-4600-95EA-F6E83CEFEC60}" destId="{977BFD9E-7AFC-E24A-97DF-386BC4DB21A1}" srcOrd="0" destOrd="0" presId="urn:microsoft.com/office/officeart/2005/8/layout/vList2"/>
    <dgm:cxn modelId="{A898B517-D93B-5147-A147-C362696CC603}" type="presOf" srcId="{4207B2A1-188F-403F-A8EE-0A4332224841}" destId="{1DB64F39-E53C-734C-A055-04E522EBF6B8}" srcOrd="0" destOrd="0" presId="urn:microsoft.com/office/officeart/2005/8/layout/vList2"/>
    <dgm:cxn modelId="{DB4AE372-05A1-4E7A-91B4-1433FB0A0B6F}" srcId="{4207B2A1-188F-403F-A8EE-0A4332224841}" destId="{273EFE2C-1EE3-4CE1-BB3B-A1840DBB00A2}" srcOrd="2" destOrd="0" parTransId="{33473129-DA3A-4680-8AC3-B139D6F4A96E}" sibTransId="{01E0D6EB-5446-41E1-B344-38981296548E}"/>
    <dgm:cxn modelId="{44863BEC-C09E-41C6-91F0-92E3623D6998}" srcId="{4207B2A1-188F-403F-A8EE-0A4332224841}" destId="{79261E4C-472E-4600-95EA-F6E83CEFEC60}" srcOrd="0" destOrd="0" parTransId="{F95EAF44-17DC-40EB-AF0F-50E81D2F4265}" sibTransId="{968FF953-D5D7-4AAC-B3BC-A63C4BD7D6FA}"/>
    <dgm:cxn modelId="{3B5462ED-CE25-FA42-A4CD-665AC7D1FE8F}" type="presOf" srcId="{273EFE2C-1EE3-4CE1-BB3B-A1840DBB00A2}" destId="{C0F84F4C-A71D-6643-B9D3-216FAF637EF2}" srcOrd="0" destOrd="0" presId="urn:microsoft.com/office/officeart/2005/8/layout/vList2"/>
    <dgm:cxn modelId="{BF29A54D-081C-454C-993B-3EB261BB87FF}" type="presParOf" srcId="{1DB64F39-E53C-734C-A055-04E522EBF6B8}" destId="{977BFD9E-7AFC-E24A-97DF-386BC4DB21A1}" srcOrd="0" destOrd="0" presId="urn:microsoft.com/office/officeart/2005/8/layout/vList2"/>
    <dgm:cxn modelId="{15E17708-D8B0-C44D-9419-929312861275}" type="presParOf" srcId="{1DB64F39-E53C-734C-A055-04E522EBF6B8}" destId="{0F06C53C-1A76-2143-A9B2-0063E3D8D70A}" srcOrd="1" destOrd="0" presId="urn:microsoft.com/office/officeart/2005/8/layout/vList2"/>
    <dgm:cxn modelId="{5DDCD3DC-B3C5-E74D-BBAA-77B3A948F7E5}" type="presParOf" srcId="{1DB64F39-E53C-734C-A055-04E522EBF6B8}" destId="{CFE5BF3E-F035-3A49-BB8D-434AE540A550}" srcOrd="2" destOrd="0" presId="urn:microsoft.com/office/officeart/2005/8/layout/vList2"/>
    <dgm:cxn modelId="{FD66C9CC-E53B-FF48-88C1-D29760548C60}" type="presParOf" srcId="{1DB64F39-E53C-734C-A055-04E522EBF6B8}" destId="{CE9D553C-0218-124F-90AC-AB30748E7BD4}" srcOrd="3" destOrd="0" presId="urn:microsoft.com/office/officeart/2005/8/layout/vList2"/>
    <dgm:cxn modelId="{62E88330-D992-1C4B-A3D2-0D70FA4EB69C}" type="presParOf" srcId="{1DB64F39-E53C-734C-A055-04E522EBF6B8}" destId="{C0F84F4C-A71D-6643-B9D3-216FAF637EF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DF5779-953A-4F08-8E5D-C2E863517713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5AC50C8-332F-448F-81CF-C51F77564D0C}">
      <dgm:prSet/>
      <dgm:spPr/>
      <dgm:t>
        <a:bodyPr/>
        <a:lstStyle/>
        <a:p>
          <a:r>
            <a:rPr lang="pt-BR"/>
            <a:t>Bancos de dados multidimensionais que suportam análises dinâmicas e consultas extremamente complextas com baixo tempo de resposta.</a:t>
          </a:r>
          <a:endParaRPr lang="en-US"/>
        </a:p>
      </dgm:t>
    </dgm:pt>
    <dgm:pt modelId="{8EDE7E98-49D3-4249-9E6F-28DC3E4457EB}" type="parTrans" cxnId="{A5B83B19-2498-4575-94EB-70E730905B04}">
      <dgm:prSet/>
      <dgm:spPr/>
      <dgm:t>
        <a:bodyPr/>
        <a:lstStyle/>
        <a:p>
          <a:endParaRPr lang="en-US"/>
        </a:p>
      </dgm:t>
    </dgm:pt>
    <dgm:pt modelId="{D82DAAD5-847C-4F41-A4F1-D4D10F9D1A71}" type="sibTrans" cxnId="{A5B83B19-2498-4575-94EB-70E730905B04}">
      <dgm:prSet/>
      <dgm:spPr/>
      <dgm:t>
        <a:bodyPr/>
        <a:lstStyle/>
        <a:p>
          <a:endParaRPr lang="en-US"/>
        </a:p>
      </dgm:t>
    </dgm:pt>
    <dgm:pt modelId="{88E53996-60DA-4845-B903-AC99297E7545}">
      <dgm:prSet/>
      <dgm:spPr/>
      <dgm:t>
        <a:bodyPr/>
        <a:lstStyle/>
        <a:p>
          <a:r>
            <a:rPr lang="pt-BR"/>
            <a:t>Pré-processam as agregações de dados, deixando as informações prontas de todos os cruzamentos possíveis para dar resposta instantânea à consulta do usuário</a:t>
          </a:r>
          <a:endParaRPr lang="en-US"/>
        </a:p>
      </dgm:t>
    </dgm:pt>
    <dgm:pt modelId="{D1376AA7-A7D3-425E-94F6-CFA1E8BA288B}" type="parTrans" cxnId="{65412A6A-15DF-43A6-B9D9-A52B337649E0}">
      <dgm:prSet/>
      <dgm:spPr/>
      <dgm:t>
        <a:bodyPr/>
        <a:lstStyle/>
        <a:p>
          <a:endParaRPr lang="en-US"/>
        </a:p>
      </dgm:t>
    </dgm:pt>
    <dgm:pt modelId="{0AF5F724-2855-4341-B37A-8D45CEAC5988}" type="sibTrans" cxnId="{65412A6A-15DF-43A6-B9D9-A52B337649E0}">
      <dgm:prSet/>
      <dgm:spPr/>
      <dgm:t>
        <a:bodyPr/>
        <a:lstStyle/>
        <a:p>
          <a:endParaRPr lang="en-US"/>
        </a:p>
      </dgm:t>
    </dgm:pt>
    <dgm:pt modelId="{040BF8A5-6561-4D01-A924-F259C10EA107}">
      <dgm:prSet/>
      <dgm:spPr/>
      <dgm:t>
        <a:bodyPr/>
        <a:lstStyle/>
        <a:p>
          <a:r>
            <a:rPr lang="pt-BR"/>
            <a:t>Possuem: mapa de acesso, informações detalhadas e valores agregados</a:t>
          </a:r>
          <a:endParaRPr lang="en-US"/>
        </a:p>
      </dgm:t>
    </dgm:pt>
    <dgm:pt modelId="{9368CFBC-F05F-47B1-B2DC-DCC451422039}" type="parTrans" cxnId="{F4DBB38E-C3F8-48DA-BD3F-02943285C2A1}">
      <dgm:prSet/>
      <dgm:spPr/>
      <dgm:t>
        <a:bodyPr/>
        <a:lstStyle/>
        <a:p>
          <a:endParaRPr lang="en-US"/>
        </a:p>
      </dgm:t>
    </dgm:pt>
    <dgm:pt modelId="{864997C6-706B-495E-9BC9-7A916A38FC72}" type="sibTrans" cxnId="{F4DBB38E-C3F8-48DA-BD3F-02943285C2A1}">
      <dgm:prSet/>
      <dgm:spPr/>
      <dgm:t>
        <a:bodyPr/>
        <a:lstStyle/>
        <a:p>
          <a:endParaRPr lang="en-US"/>
        </a:p>
      </dgm:t>
    </dgm:pt>
    <dgm:pt modelId="{EAFBE213-2BA6-1A4F-9C02-196726D385F3}" type="pres">
      <dgm:prSet presAssocID="{14DF5779-953A-4F08-8E5D-C2E863517713}" presName="vert0" presStyleCnt="0">
        <dgm:presLayoutVars>
          <dgm:dir/>
          <dgm:animOne val="branch"/>
          <dgm:animLvl val="lvl"/>
        </dgm:presLayoutVars>
      </dgm:prSet>
      <dgm:spPr/>
    </dgm:pt>
    <dgm:pt modelId="{E0982ABF-7444-2042-94CA-89A8EAB02E9D}" type="pres">
      <dgm:prSet presAssocID="{35AC50C8-332F-448F-81CF-C51F77564D0C}" presName="thickLine" presStyleLbl="alignNode1" presStyleIdx="0" presStyleCnt="3"/>
      <dgm:spPr/>
    </dgm:pt>
    <dgm:pt modelId="{01283D27-429D-334C-8A05-0D35BD24AD32}" type="pres">
      <dgm:prSet presAssocID="{35AC50C8-332F-448F-81CF-C51F77564D0C}" presName="horz1" presStyleCnt="0"/>
      <dgm:spPr/>
    </dgm:pt>
    <dgm:pt modelId="{B1E464CB-DBA2-F04C-8BED-3AEA5805BFCA}" type="pres">
      <dgm:prSet presAssocID="{35AC50C8-332F-448F-81CF-C51F77564D0C}" presName="tx1" presStyleLbl="revTx" presStyleIdx="0" presStyleCnt="3"/>
      <dgm:spPr/>
    </dgm:pt>
    <dgm:pt modelId="{1AD9CEBA-E122-A84B-827D-1A7BB0198B57}" type="pres">
      <dgm:prSet presAssocID="{35AC50C8-332F-448F-81CF-C51F77564D0C}" presName="vert1" presStyleCnt="0"/>
      <dgm:spPr/>
    </dgm:pt>
    <dgm:pt modelId="{ECA7E4F6-54F6-A44F-BD9D-FC4CC088D440}" type="pres">
      <dgm:prSet presAssocID="{88E53996-60DA-4845-B903-AC99297E7545}" presName="thickLine" presStyleLbl="alignNode1" presStyleIdx="1" presStyleCnt="3"/>
      <dgm:spPr/>
    </dgm:pt>
    <dgm:pt modelId="{513FFB52-9694-7046-B884-548035F8AFAB}" type="pres">
      <dgm:prSet presAssocID="{88E53996-60DA-4845-B903-AC99297E7545}" presName="horz1" presStyleCnt="0"/>
      <dgm:spPr/>
    </dgm:pt>
    <dgm:pt modelId="{5D082CBC-0EF6-BA4B-BF23-2F0DA1BD24A9}" type="pres">
      <dgm:prSet presAssocID="{88E53996-60DA-4845-B903-AC99297E7545}" presName="tx1" presStyleLbl="revTx" presStyleIdx="1" presStyleCnt="3"/>
      <dgm:spPr/>
    </dgm:pt>
    <dgm:pt modelId="{2E8B4589-07C4-3D45-B707-D8461D5D98CC}" type="pres">
      <dgm:prSet presAssocID="{88E53996-60DA-4845-B903-AC99297E7545}" presName="vert1" presStyleCnt="0"/>
      <dgm:spPr/>
    </dgm:pt>
    <dgm:pt modelId="{A9D21DF0-9BC3-8648-A6AC-17B939A9268A}" type="pres">
      <dgm:prSet presAssocID="{040BF8A5-6561-4D01-A924-F259C10EA107}" presName="thickLine" presStyleLbl="alignNode1" presStyleIdx="2" presStyleCnt="3"/>
      <dgm:spPr/>
    </dgm:pt>
    <dgm:pt modelId="{7A8ED2A5-58DC-CD43-8CAF-49E35ED4BCEC}" type="pres">
      <dgm:prSet presAssocID="{040BF8A5-6561-4D01-A924-F259C10EA107}" presName="horz1" presStyleCnt="0"/>
      <dgm:spPr/>
    </dgm:pt>
    <dgm:pt modelId="{F440DCAA-F990-1F4A-8E67-235F4C2E0546}" type="pres">
      <dgm:prSet presAssocID="{040BF8A5-6561-4D01-A924-F259C10EA107}" presName="tx1" presStyleLbl="revTx" presStyleIdx="2" presStyleCnt="3"/>
      <dgm:spPr/>
    </dgm:pt>
    <dgm:pt modelId="{C7366B62-7590-7C4F-8822-E28B848D0B3C}" type="pres">
      <dgm:prSet presAssocID="{040BF8A5-6561-4D01-A924-F259C10EA107}" presName="vert1" presStyleCnt="0"/>
      <dgm:spPr/>
    </dgm:pt>
  </dgm:ptLst>
  <dgm:cxnLst>
    <dgm:cxn modelId="{A5B83B19-2498-4575-94EB-70E730905B04}" srcId="{14DF5779-953A-4F08-8E5D-C2E863517713}" destId="{35AC50C8-332F-448F-81CF-C51F77564D0C}" srcOrd="0" destOrd="0" parTransId="{8EDE7E98-49D3-4249-9E6F-28DC3E4457EB}" sibTransId="{D82DAAD5-847C-4F41-A4F1-D4D10F9D1A71}"/>
    <dgm:cxn modelId="{65412A6A-15DF-43A6-B9D9-A52B337649E0}" srcId="{14DF5779-953A-4F08-8E5D-C2E863517713}" destId="{88E53996-60DA-4845-B903-AC99297E7545}" srcOrd="1" destOrd="0" parTransId="{D1376AA7-A7D3-425E-94F6-CFA1E8BA288B}" sibTransId="{0AF5F724-2855-4341-B37A-8D45CEAC5988}"/>
    <dgm:cxn modelId="{EF25D76D-6CB0-0C42-87C4-469B330ED024}" type="presOf" srcId="{14DF5779-953A-4F08-8E5D-C2E863517713}" destId="{EAFBE213-2BA6-1A4F-9C02-196726D385F3}" srcOrd="0" destOrd="0" presId="urn:microsoft.com/office/officeart/2008/layout/LinedList"/>
    <dgm:cxn modelId="{3B4FE176-F4C5-B440-9682-83D7CCAB8E34}" type="presOf" srcId="{88E53996-60DA-4845-B903-AC99297E7545}" destId="{5D082CBC-0EF6-BA4B-BF23-2F0DA1BD24A9}" srcOrd="0" destOrd="0" presId="urn:microsoft.com/office/officeart/2008/layout/LinedList"/>
    <dgm:cxn modelId="{F4DBB38E-C3F8-48DA-BD3F-02943285C2A1}" srcId="{14DF5779-953A-4F08-8E5D-C2E863517713}" destId="{040BF8A5-6561-4D01-A924-F259C10EA107}" srcOrd="2" destOrd="0" parTransId="{9368CFBC-F05F-47B1-B2DC-DCC451422039}" sibTransId="{864997C6-706B-495E-9BC9-7A916A38FC72}"/>
    <dgm:cxn modelId="{5D080292-83E3-EA40-86BF-DF36F64500F3}" type="presOf" srcId="{35AC50C8-332F-448F-81CF-C51F77564D0C}" destId="{B1E464CB-DBA2-F04C-8BED-3AEA5805BFCA}" srcOrd="0" destOrd="0" presId="urn:microsoft.com/office/officeart/2008/layout/LinedList"/>
    <dgm:cxn modelId="{CC60CFA2-B802-EB4F-97F2-42F4ABCBFA51}" type="presOf" srcId="{040BF8A5-6561-4D01-A924-F259C10EA107}" destId="{F440DCAA-F990-1F4A-8E67-235F4C2E0546}" srcOrd="0" destOrd="0" presId="urn:microsoft.com/office/officeart/2008/layout/LinedList"/>
    <dgm:cxn modelId="{8F3B553E-E15B-CF4E-9680-4511722B5D31}" type="presParOf" srcId="{EAFBE213-2BA6-1A4F-9C02-196726D385F3}" destId="{E0982ABF-7444-2042-94CA-89A8EAB02E9D}" srcOrd="0" destOrd="0" presId="urn:microsoft.com/office/officeart/2008/layout/LinedList"/>
    <dgm:cxn modelId="{501DFF71-FCC2-814C-8A6D-2EBF6C82E903}" type="presParOf" srcId="{EAFBE213-2BA6-1A4F-9C02-196726D385F3}" destId="{01283D27-429D-334C-8A05-0D35BD24AD32}" srcOrd="1" destOrd="0" presId="urn:microsoft.com/office/officeart/2008/layout/LinedList"/>
    <dgm:cxn modelId="{3D083CE8-71BA-F845-A1F5-6E9FB052C86C}" type="presParOf" srcId="{01283D27-429D-334C-8A05-0D35BD24AD32}" destId="{B1E464CB-DBA2-F04C-8BED-3AEA5805BFCA}" srcOrd="0" destOrd="0" presId="urn:microsoft.com/office/officeart/2008/layout/LinedList"/>
    <dgm:cxn modelId="{80B029BE-44B0-F842-A3A2-B0B50A92A004}" type="presParOf" srcId="{01283D27-429D-334C-8A05-0D35BD24AD32}" destId="{1AD9CEBA-E122-A84B-827D-1A7BB0198B57}" srcOrd="1" destOrd="0" presId="urn:microsoft.com/office/officeart/2008/layout/LinedList"/>
    <dgm:cxn modelId="{497FCE26-35A8-E44B-B05D-FE2E8C71C36C}" type="presParOf" srcId="{EAFBE213-2BA6-1A4F-9C02-196726D385F3}" destId="{ECA7E4F6-54F6-A44F-BD9D-FC4CC088D440}" srcOrd="2" destOrd="0" presId="urn:microsoft.com/office/officeart/2008/layout/LinedList"/>
    <dgm:cxn modelId="{25885452-AFA8-3040-BD6F-195772BF840B}" type="presParOf" srcId="{EAFBE213-2BA6-1A4F-9C02-196726D385F3}" destId="{513FFB52-9694-7046-B884-548035F8AFAB}" srcOrd="3" destOrd="0" presId="urn:microsoft.com/office/officeart/2008/layout/LinedList"/>
    <dgm:cxn modelId="{1A032815-75F0-AB4F-B77C-079D61064F5C}" type="presParOf" srcId="{513FFB52-9694-7046-B884-548035F8AFAB}" destId="{5D082CBC-0EF6-BA4B-BF23-2F0DA1BD24A9}" srcOrd="0" destOrd="0" presId="urn:microsoft.com/office/officeart/2008/layout/LinedList"/>
    <dgm:cxn modelId="{49FCD1D6-DA81-B347-9240-E7234DD68621}" type="presParOf" srcId="{513FFB52-9694-7046-B884-548035F8AFAB}" destId="{2E8B4589-07C4-3D45-B707-D8461D5D98CC}" srcOrd="1" destOrd="0" presId="urn:microsoft.com/office/officeart/2008/layout/LinedList"/>
    <dgm:cxn modelId="{F02F3FA6-2F9E-E542-AADB-A68E170A9D1A}" type="presParOf" srcId="{EAFBE213-2BA6-1A4F-9C02-196726D385F3}" destId="{A9D21DF0-9BC3-8648-A6AC-17B939A9268A}" srcOrd="4" destOrd="0" presId="urn:microsoft.com/office/officeart/2008/layout/LinedList"/>
    <dgm:cxn modelId="{1B1E70F8-BF3B-C040-A8DC-FB7538450554}" type="presParOf" srcId="{EAFBE213-2BA6-1A4F-9C02-196726D385F3}" destId="{7A8ED2A5-58DC-CD43-8CAF-49E35ED4BCEC}" srcOrd="5" destOrd="0" presId="urn:microsoft.com/office/officeart/2008/layout/LinedList"/>
    <dgm:cxn modelId="{6684C926-E3A0-F04D-AD58-9A76F0ED46DD}" type="presParOf" srcId="{7A8ED2A5-58DC-CD43-8CAF-49E35ED4BCEC}" destId="{F440DCAA-F990-1F4A-8E67-235F4C2E0546}" srcOrd="0" destOrd="0" presId="urn:microsoft.com/office/officeart/2008/layout/LinedList"/>
    <dgm:cxn modelId="{FB4C1EC4-18BC-C749-846C-C51D09F00934}" type="presParOf" srcId="{7A8ED2A5-58DC-CD43-8CAF-49E35ED4BCEC}" destId="{C7366B62-7590-7C4F-8822-E28B848D0B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EE883CE-149E-4E3D-B7F3-C954539A30D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194D88-B6C0-4C23-94CC-DAB70C9F256E}">
      <dgm:prSet/>
      <dgm:spPr/>
      <dgm:t>
        <a:bodyPr/>
        <a:lstStyle/>
        <a:p>
          <a:r>
            <a:rPr lang="pt-BR"/>
            <a:t>MOLAP (Multidimensional OLAP)</a:t>
          </a:r>
          <a:endParaRPr lang="en-US"/>
        </a:p>
      </dgm:t>
    </dgm:pt>
    <dgm:pt modelId="{D957D797-3992-40E4-8648-D4A7F3B67C4E}" type="parTrans" cxnId="{D0104D24-429A-4016-9F69-6FEE6D710ECC}">
      <dgm:prSet/>
      <dgm:spPr/>
      <dgm:t>
        <a:bodyPr/>
        <a:lstStyle/>
        <a:p>
          <a:endParaRPr lang="en-US"/>
        </a:p>
      </dgm:t>
    </dgm:pt>
    <dgm:pt modelId="{F514900D-40B3-4D81-A104-3792BF5628FA}" type="sibTrans" cxnId="{D0104D24-429A-4016-9F69-6FEE6D710ECC}">
      <dgm:prSet/>
      <dgm:spPr/>
      <dgm:t>
        <a:bodyPr/>
        <a:lstStyle/>
        <a:p>
          <a:endParaRPr lang="en-US"/>
        </a:p>
      </dgm:t>
    </dgm:pt>
    <dgm:pt modelId="{C89F5CA9-42EA-407F-B4B3-866BE4DE43E6}">
      <dgm:prSet/>
      <dgm:spPr/>
      <dgm:t>
        <a:bodyPr/>
        <a:lstStyle/>
        <a:p>
          <a:r>
            <a:rPr lang="pt-BR"/>
            <a:t>Dados e agregações armazenados no cubo</a:t>
          </a:r>
          <a:endParaRPr lang="en-US"/>
        </a:p>
      </dgm:t>
    </dgm:pt>
    <dgm:pt modelId="{9C50DE6E-7FD2-4CBD-85E4-9E4A40D3DB68}" type="parTrans" cxnId="{6A8CBD5B-E026-4BB4-BD62-338CA6997672}">
      <dgm:prSet/>
      <dgm:spPr/>
      <dgm:t>
        <a:bodyPr/>
        <a:lstStyle/>
        <a:p>
          <a:endParaRPr lang="en-US"/>
        </a:p>
      </dgm:t>
    </dgm:pt>
    <dgm:pt modelId="{38FF6B34-EBE7-4A87-AF53-5763A38F8876}" type="sibTrans" cxnId="{6A8CBD5B-E026-4BB4-BD62-338CA6997672}">
      <dgm:prSet/>
      <dgm:spPr/>
      <dgm:t>
        <a:bodyPr/>
        <a:lstStyle/>
        <a:p>
          <a:endParaRPr lang="en-US"/>
        </a:p>
      </dgm:t>
    </dgm:pt>
    <dgm:pt modelId="{808603EB-A634-4117-9264-8F370240C9DB}">
      <dgm:prSet/>
      <dgm:spPr/>
      <dgm:t>
        <a:bodyPr/>
        <a:lstStyle/>
        <a:p>
          <a:r>
            <a:rPr lang="pt-BR"/>
            <a:t>Boa performance de processamento</a:t>
          </a:r>
          <a:endParaRPr lang="en-US"/>
        </a:p>
      </dgm:t>
    </dgm:pt>
    <dgm:pt modelId="{F02615BB-0534-4C71-B891-D8D3B5D80E8B}" type="parTrans" cxnId="{E6612FED-99C0-4E6E-B842-2138B096E9ED}">
      <dgm:prSet/>
      <dgm:spPr/>
      <dgm:t>
        <a:bodyPr/>
        <a:lstStyle/>
        <a:p>
          <a:endParaRPr lang="en-US"/>
        </a:p>
      </dgm:t>
    </dgm:pt>
    <dgm:pt modelId="{D7EBB557-D3B8-4C39-AC66-2DBF2EFC74C2}" type="sibTrans" cxnId="{E6612FED-99C0-4E6E-B842-2138B096E9ED}">
      <dgm:prSet/>
      <dgm:spPr/>
      <dgm:t>
        <a:bodyPr/>
        <a:lstStyle/>
        <a:p>
          <a:endParaRPr lang="en-US"/>
        </a:p>
      </dgm:t>
    </dgm:pt>
    <dgm:pt modelId="{3FCF3FE1-D37D-41B0-90D0-3F494A585A7A}">
      <dgm:prSet/>
      <dgm:spPr/>
      <dgm:t>
        <a:bodyPr/>
        <a:lstStyle/>
        <a:p>
          <a:r>
            <a:rPr lang="pt-BR"/>
            <a:t>Maior consumo de espaço</a:t>
          </a:r>
          <a:endParaRPr lang="en-US"/>
        </a:p>
      </dgm:t>
    </dgm:pt>
    <dgm:pt modelId="{588C6CB3-6F0E-43EF-A09B-46AF607BE38D}" type="parTrans" cxnId="{50BC2D9D-E567-4845-86C4-2081AF90DF7D}">
      <dgm:prSet/>
      <dgm:spPr/>
      <dgm:t>
        <a:bodyPr/>
        <a:lstStyle/>
        <a:p>
          <a:endParaRPr lang="en-US"/>
        </a:p>
      </dgm:t>
    </dgm:pt>
    <dgm:pt modelId="{46D62280-2B3D-4654-B76A-BF0B942D4234}" type="sibTrans" cxnId="{50BC2D9D-E567-4845-86C4-2081AF90DF7D}">
      <dgm:prSet/>
      <dgm:spPr/>
      <dgm:t>
        <a:bodyPr/>
        <a:lstStyle/>
        <a:p>
          <a:endParaRPr lang="en-US"/>
        </a:p>
      </dgm:t>
    </dgm:pt>
    <dgm:pt modelId="{63338CE1-80F4-4FE9-BEA1-13E898EDFCCF}">
      <dgm:prSet/>
      <dgm:spPr/>
      <dgm:t>
        <a:bodyPr/>
        <a:lstStyle/>
        <a:p>
          <a:r>
            <a:rPr lang="pt-BR"/>
            <a:t>ROLAP (Relational OLAP)</a:t>
          </a:r>
          <a:endParaRPr lang="en-US"/>
        </a:p>
      </dgm:t>
    </dgm:pt>
    <dgm:pt modelId="{7BD8610F-F07F-401B-8A09-79DC1366A762}" type="parTrans" cxnId="{938216EC-1BAB-4242-B73E-BCE5BC52E0B7}">
      <dgm:prSet/>
      <dgm:spPr/>
      <dgm:t>
        <a:bodyPr/>
        <a:lstStyle/>
        <a:p>
          <a:endParaRPr lang="en-US"/>
        </a:p>
      </dgm:t>
    </dgm:pt>
    <dgm:pt modelId="{221F29DA-6826-4B27-AD72-A7DFA0656346}" type="sibTrans" cxnId="{938216EC-1BAB-4242-B73E-BCE5BC52E0B7}">
      <dgm:prSet/>
      <dgm:spPr/>
      <dgm:t>
        <a:bodyPr/>
        <a:lstStyle/>
        <a:p>
          <a:endParaRPr lang="en-US"/>
        </a:p>
      </dgm:t>
    </dgm:pt>
    <dgm:pt modelId="{378B3B59-4378-41EA-8724-6A4F058AC583}">
      <dgm:prSet/>
      <dgm:spPr/>
      <dgm:t>
        <a:bodyPr/>
        <a:lstStyle/>
        <a:p>
          <a:r>
            <a:rPr lang="pt-BR"/>
            <a:t>Dados permanecem no relacional</a:t>
          </a:r>
          <a:endParaRPr lang="en-US"/>
        </a:p>
      </dgm:t>
    </dgm:pt>
    <dgm:pt modelId="{F18FAF0D-0BF4-48D5-942D-1113C2BE69EA}" type="parTrans" cxnId="{8D042C4C-5ED8-4111-A7CB-35B0D2767BDB}">
      <dgm:prSet/>
      <dgm:spPr/>
      <dgm:t>
        <a:bodyPr/>
        <a:lstStyle/>
        <a:p>
          <a:endParaRPr lang="en-US"/>
        </a:p>
      </dgm:t>
    </dgm:pt>
    <dgm:pt modelId="{B4B2440B-6DCA-4E16-9528-5A209DA206AD}" type="sibTrans" cxnId="{8D042C4C-5ED8-4111-A7CB-35B0D2767BDB}">
      <dgm:prSet/>
      <dgm:spPr/>
      <dgm:t>
        <a:bodyPr/>
        <a:lstStyle/>
        <a:p>
          <a:endParaRPr lang="en-US"/>
        </a:p>
      </dgm:t>
    </dgm:pt>
    <dgm:pt modelId="{3D8BD7C2-DDA1-401B-BBA9-9E85D8ECCC87}">
      <dgm:prSet/>
      <dgm:spPr/>
      <dgm:t>
        <a:bodyPr/>
        <a:lstStyle/>
        <a:p>
          <a:r>
            <a:rPr lang="pt-BR"/>
            <a:t>Agregações são armazenadas no relacional</a:t>
          </a:r>
          <a:endParaRPr lang="en-US"/>
        </a:p>
      </dgm:t>
    </dgm:pt>
    <dgm:pt modelId="{5060A16B-38AE-4322-94DB-30A62E384820}" type="parTrans" cxnId="{6509E6A7-EBD5-4FA6-A387-38256AA53C8A}">
      <dgm:prSet/>
      <dgm:spPr/>
      <dgm:t>
        <a:bodyPr/>
        <a:lstStyle/>
        <a:p>
          <a:endParaRPr lang="en-US"/>
        </a:p>
      </dgm:t>
    </dgm:pt>
    <dgm:pt modelId="{D9E78E4C-7792-4015-BC8B-C11351340B5F}" type="sibTrans" cxnId="{6509E6A7-EBD5-4FA6-A387-38256AA53C8A}">
      <dgm:prSet/>
      <dgm:spPr/>
      <dgm:t>
        <a:bodyPr/>
        <a:lstStyle/>
        <a:p>
          <a:endParaRPr lang="en-US"/>
        </a:p>
      </dgm:t>
    </dgm:pt>
    <dgm:pt modelId="{046BF4C2-3CED-4953-ABFF-A76D6A1E9D7E}">
      <dgm:prSet/>
      <dgm:spPr/>
      <dgm:t>
        <a:bodyPr/>
        <a:lstStyle/>
        <a:p>
          <a:r>
            <a:rPr lang="pt-BR"/>
            <a:t>Pior performance de consulta</a:t>
          </a:r>
          <a:endParaRPr lang="en-US"/>
        </a:p>
      </dgm:t>
    </dgm:pt>
    <dgm:pt modelId="{A47C769F-4F24-471C-88F5-98DE141755DC}" type="parTrans" cxnId="{C9F46ED8-2C9E-48F0-901E-A8DA09BD665E}">
      <dgm:prSet/>
      <dgm:spPr/>
      <dgm:t>
        <a:bodyPr/>
        <a:lstStyle/>
        <a:p>
          <a:endParaRPr lang="en-US"/>
        </a:p>
      </dgm:t>
    </dgm:pt>
    <dgm:pt modelId="{136B0694-55F6-442D-AC00-7FF1421D19A8}" type="sibTrans" cxnId="{C9F46ED8-2C9E-48F0-901E-A8DA09BD665E}">
      <dgm:prSet/>
      <dgm:spPr/>
      <dgm:t>
        <a:bodyPr/>
        <a:lstStyle/>
        <a:p>
          <a:endParaRPr lang="en-US"/>
        </a:p>
      </dgm:t>
    </dgm:pt>
    <dgm:pt modelId="{9BE4DE54-9C3F-4FA6-B320-C6B51EF85986}">
      <dgm:prSet/>
      <dgm:spPr/>
      <dgm:t>
        <a:bodyPr/>
        <a:lstStyle/>
        <a:p>
          <a:r>
            <a:rPr lang="pt-BR"/>
            <a:t>Pior performance de processamento</a:t>
          </a:r>
          <a:endParaRPr lang="en-US"/>
        </a:p>
      </dgm:t>
    </dgm:pt>
    <dgm:pt modelId="{7901BA49-47DB-4482-8F01-2AF69DD99B5A}" type="parTrans" cxnId="{C85EF1F5-DC4D-4BEB-B3C5-183C369FD4DA}">
      <dgm:prSet/>
      <dgm:spPr/>
      <dgm:t>
        <a:bodyPr/>
        <a:lstStyle/>
        <a:p>
          <a:endParaRPr lang="en-US"/>
        </a:p>
      </dgm:t>
    </dgm:pt>
    <dgm:pt modelId="{81EC1A69-53BF-466A-A104-F0B4C665ED09}" type="sibTrans" cxnId="{C85EF1F5-DC4D-4BEB-B3C5-183C369FD4DA}">
      <dgm:prSet/>
      <dgm:spPr/>
      <dgm:t>
        <a:bodyPr/>
        <a:lstStyle/>
        <a:p>
          <a:endParaRPr lang="en-US"/>
        </a:p>
      </dgm:t>
    </dgm:pt>
    <dgm:pt modelId="{B43566A4-2F7A-4073-8195-09B938AF75F4}">
      <dgm:prSet/>
      <dgm:spPr/>
      <dgm:t>
        <a:bodyPr/>
        <a:lstStyle/>
        <a:p>
          <a:r>
            <a:rPr lang="pt-BR"/>
            <a:t>Maior carga de processamento para o DW</a:t>
          </a:r>
          <a:endParaRPr lang="en-US"/>
        </a:p>
      </dgm:t>
    </dgm:pt>
    <dgm:pt modelId="{34F07F6D-7B74-4321-99C5-57F001EA0176}" type="parTrans" cxnId="{6DA1475D-8B27-47F3-B162-E6F0DD9F02E1}">
      <dgm:prSet/>
      <dgm:spPr/>
      <dgm:t>
        <a:bodyPr/>
        <a:lstStyle/>
        <a:p>
          <a:endParaRPr lang="en-US"/>
        </a:p>
      </dgm:t>
    </dgm:pt>
    <dgm:pt modelId="{C5853E34-19B9-4132-B237-F3E0A7BA7433}" type="sibTrans" cxnId="{6DA1475D-8B27-47F3-B162-E6F0DD9F02E1}">
      <dgm:prSet/>
      <dgm:spPr/>
      <dgm:t>
        <a:bodyPr/>
        <a:lstStyle/>
        <a:p>
          <a:endParaRPr lang="en-US"/>
        </a:p>
      </dgm:t>
    </dgm:pt>
    <dgm:pt modelId="{436C0E3C-906E-41D7-9141-07E6FFE3FAFB}">
      <dgm:prSet/>
      <dgm:spPr/>
      <dgm:t>
        <a:bodyPr/>
        <a:lstStyle/>
        <a:p>
          <a:r>
            <a:rPr lang="pt-BR"/>
            <a:t>Dados real-time</a:t>
          </a:r>
          <a:endParaRPr lang="en-US"/>
        </a:p>
      </dgm:t>
    </dgm:pt>
    <dgm:pt modelId="{7493A8AE-926E-4772-A063-EC3DC8A5B269}" type="parTrans" cxnId="{7302E8BD-9A72-4D9F-9D30-7D4F9A31270C}">
      <dgm:prSet/>
      <dgm:spPr/>
      <dgm:t>
        <a:bodyPr/>
        <a:lstStyle/>
        <a:p>
          <a:endParaRPr lang="en-US"/>
        </a:p>
      </dgm:t>
    </dgm:pt>
    <dgm:pt modelId="{BA72FB16-8CBD-4DB8-AB51-67E44154EE53}" type="sibTrans" cxnId="{7302E8BD-9A72-4D9F-9D30-7D4F9A31270C}">
      <dgm:prSet/>
      <dgm:spPr/>
      <dgm:t>
        <a:bodyPr/>
        <a:lstStyle/>
        <a:p>
          <a:endParaRPr lang="en-US"/>
        </a:p>
      </dgm:t>
    </dgm:pt>
    <dgm:pt modelId="{79AA5F85-ED4D-4341-80C7-EB0886684EE6}">
      <dgm:prSet/>
      <dgm:spPr/>
      <dgm:t>
        <a:bodyPr/>
        <a:lstStyle/>
        <a:p>
          <a:r>
            <a:rPr lang="pt-BR"/>
            <a:t>HOLAP (Hybrid OLAP)</a:t>
          </a:r>
          <a:endParaRPr lang="en-US"/>
        </a:p>
      </dgm:t>
    </dgm:pt>
    <dgm:pt modelId="{8FEA0263-4DCD-486E-8B09-796A29B67848}" type="parTrans" cxnId="{F52B9893-5087-4001-8A2C-392444E32F48}">
      <dgm:prSet/>
      <dgm:spPr/>
      <dgm:t>
        <a:bodyPr/>
        <a:lstStyle/>
        <a:p>
          <a:endParaRPr lang="en-US"/>
        </a:p>
      </dgm:t>
    </dgm:pt>
    <dgm:pt modelId="{1B7D96FB-F926-4DBB-85AA-8F217376BA23}" type="sibTrans" cxnId="{F52B9893-5087-4001-8A2C-392444E32F48}">
      <dgm:prSet/>
      <dgm:spPr/>
      <dgm:t>
        <a:bodyPr/>
        <a:lstStyle/>
        <a:p>
          <a:endParaRPr lang="en-US"/>
        </a:p>
      </dgm:t>
    </dgm:pt>
    <dgm:pt modelId="{DB9B83C8-893B-4B06-8901-076E5784448E}">
      <dgm:prSet/>
      <dgm:spPr/>
      <dgm:t>
        <a:bodyPr/>
        <a:lstStyle/>
        <a:p>
          <a:r>
            <a:rPr lang="pt-BR"/>
            <a:t>Dados permanecem no relacional</a:t>
          </a:r>
          <a:endParaRPr lang="en-US"/>
        </a:p>
      </dgm:t>
    </dgm:pt>
    <dgm:pt modelId="{257F6633-A637-4731-A24C-8EF1ED088C3D}" type="parTrans" cxnId="{ED30998B-5277-4E0D-BDB2-CEDA0A7D0D74}">
      <dgm:prSet/>
      <dgm:spPr/>
      <dgm:t>
        <a:bodyPr/>
        <a:lstStyle/>
        <a:p>
          <a:endParaRPr lang="en-US"/>
        </a:p>
      </dgm:t>
    </dgm:pt>
    <dgm:pt modelId="{312BF070-FB00-405A-B77F-44F613058874}" type="sibTrans" cxnId="{ED30998B-5277-4E0D-BDB2-CEDA0A7D0D74}">
      <dgm:prSet/>
      <dgm:spPr/>
      <dgm:t>
        <a:bodyPr/>
        <a:lstStyle/>
        <a:p>
          <a:endParaRPr lang="en-US"/>
        </a:p>
      </dgm:t>
    </dgm:pt>
    <dgm:pt modelId="{A65DF622-5516-404C-A618-C5CE21DAE844}">
      <dgm:prSet/>
      <dgm:spPr/>
      <dgm:t>
        <a:bodyPr/>
        <a:lstStyle/>
        <a:p>
          <a:r>
            <a:rPr lang="pt-BR"/>
            <a:t>Agregações no cubo</a:t>
          </a:r>
          <a:endParaRPr lang="en-US"/>
        </a:p>
      </dgm:t>
    </dgm:pt>
    <dgm:pt modelId="{3761CBC3-5351-4690-BA9D-0AD61D12706F}" type="parTrans" cxnId="{DA840DF8-EE39-4C17-9768-55237215637B}">
      <dgm:prSet/>
      <dgm:spPr/>
      <dgm:t>
        <a:bodyPr/>
        <a:lstStyle/>
        <a:p>
          <a:endParaRPr lang="en-US"/>
        </a:p>
      </dgm:t>
    </dgm:pt>
    <dgm:pt modelId="{9A6AE4E6-B5EB-4AF3-96E3-2130A62E2EAF}" type="sibTrans" cxnId="{DA840DF8-EE39-4C17-9768-55237215637B}">
      <dgm:prSet/>
      <dgm:spPr/>
      <dgm:t>
        <a:bodyPr/>
        <a:lstStyle/>
        <a:p>
          <a:endParaRPr lang="en-US"/>
        </a:p>
      </dgm:t>
    </dgm:pt>
    <dgm:pt modelId="{4D9C7BCF-C730-40A6-9006-C6B86211EEE5}">
      <dgm:prSet/>
      <dgm:spPr/>
      <dgm:t>
        <a:bodyPr/>
        <a:lstStyle/>
        <a:p>
          <a:r>
            <a:rPr lang="pt-BR"/>
            <a:t>Melhor tempo de processamento</a:t>
          </a:r>
          <a:endParaRPr lang="en-US"/>
        </a:p>
      </dgm:t>
    </dgm:pt>
    <dgm:pt modelId="{E16DB97E-4EF1-4DC3-9E17-284E06A7A549}" type="parTrans" cxnId="{D4E5E978-EB00-4928-A9AE-7A60B237D88A}">
      <dgm:prSet/>
      <dgm:spPr/>
      <dgm:t>
        <a:bodyPr/>
        <a:lstStyle/>
        <a:p>
          <a:endParaRPr lang="en-US"/>
        </a:p>
      </dgm:t>
    </dgm:pt>
    <dgm:pt modelId="{D18B2199-C228-463F-B695-F017EA99FD6D}" type="sibTrans" cxnId="{D4E5E978-EB00-4928-A9AE-7A60B237D88A}">
      <dgm:prSet/>
      <dgm:spPr/>
      <dgm:t>
        <a:bodyPr/>
        <a:lstStyle/>
        <a:p>
          <a:endParaRPr lang="en-US"/>
        </a:p>
      </dgm:t>
    </dgm:pt>
    <dgm:pt modelId="{6690589F-51D2-475D-AE6D-3F6A628A1FD5}">
      <dgm:prSet/>
      <dgm:spPr/>
      <dgm:t>
        <a:bodyPr/>
        <a:lstStyle/>
        <a:p>
          <a:r>
            <a:rPr lang="pt-BR"/>
            <a:t>Performance média de consultas</a:t>
          </a:r>
          <a:endParaRPr lang="en-US"/>
        </a:p>
      </dgm:t>
    </dgm:pt>
    <dgm:pt modelId="{3BB48525-4560-4835-85F5-FFF424E43346}" type="parTrans" cxnId="{9DF160DC-B09B-4E85-B385-CC90E27767E6}">
      <dgm:prSet/>
      <dgm:spPr/>
      <dgm:t>
        <a:bodyPr/>
        <a:lstStyle/>
        <a:p>
          <a:endParaRPr lang="en-US"/>
        </a:p>
      </dgm:t>
    </dgm:pt>
    <dgm:pt modelId="{8123BD5D-9425-4F1D-8368-3B985A4808AA}" type="sibTrans" cxnId="{9DF160DC-B09B-4E85-B385-CC90E27767E6}">
      <dgm:prSet/>
      <dgm:spPr/>
      <dgm:t>
        <a:bodyPr/>
        <a:lstStyle/>
        <a:p>
          <a:endParaRPr lang="en-US"/>
        </a:p>
      </dgm:t>
    </dgm:pt>
    <dgm:pt modelId="{36B8D299-6C6D-4359-B8B5-473575D4E120}">
      <dgm:prSet/>
      <dgm:spPr/>
      <dgm:t>
        <a:bodyPr/>
        <a:lstStyle/>
        <a:p>
          <a:r>
            <a:rPr lang="pt-BR"/>
            <a:t>Menor consumo de espaço</a:t>
          </a:r>
          <a:endParaRPr lang="en-US"/>
        </a:p>
      </dgm:t>
    </dgm:pt>
    <dgm:pt modelId="{701A6211-1795-429B-9670-C1AA831C7CF1}" type="parTrans" cxnId="{A3141A77-C00B-450A-89BD-E27349911B93}">
      <dgm:prSet/>
      <dgm:spPr/>
      <dgm:t>
        <a:bodyPr/>
        <a:lstStyle/>
        <a:p>
          <a:endParaRPr lang="en-US"/>
        </a:p>
      </dgm:t>
    </dgm:pt>
    <dgm:pt modelId="{3E40AED1-00D1-45D4-88C6-522852A6E3F2}" type="sibTrans" cxnId="{A3141A77-C00B-450A-89BD-E27349911B93}">
      <dgm:prSet/>
      <dgm:spPr/>
      <dgm:t>
        <a:bodyPr/>
        <a:lstStyle/>
        <a:p>
          <a:endParaRPr lang="en-US"/>
        </a:p>
      </dgm:t>
    </dgm:pt>
    <dgm:pt modelId="{EDB82511-B0E1-2742-A824-E07557C0C241}" type="pres">
      <dgm:prSet presAssocID="{AEE883CE-149E-4E3D-B7F3-C954539A30D5}" presName="linear" presStyleCnt="0">
        <dgm:presLayoutVars>
          <dgm:animLvl val="lvl"/>
          <dgm:resizeHandles val="exact"/>
        </dgm:presLayoutVars>
      </dgm:prSet>
      <dgm:spPr/>
    </dgm:pt>
    <dgm:pt modelId="{A8A4F687-8F24-6C44-9B85-73BD704FC8D8}" type="pres">
      <dgm:prSet presAssocID="{14194D88-B6C0-4C23-94CC-DAB70C9F256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21DA43C-3BEC-3449-9C49-9220461A9BC6}" type="pres">
      <dgm:prSet presAssocID="{14194D88-B6C0-4C23-94CC-DAB70C9F256E}" presName="childText" presStyleLbl="revTx" presStyleIdx="0" presStyleCnt="3">
        <dgm:presLayoutVars>
          <dgm:bulletEnabled val="1"/>
        </dgm:presLayoutVars>
      </dgm:prSet>
      <dgm:spPr/>
    </dgm:pt>
    <dgm:pt modelId="{871F62EB-2EAD-174A-9796-A2D8AC835890}" type="pres">
      <dgm:prSet presAssocID="{63338CE1-80F4-4FE9-BEA1-13E898EDFCC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DB2679-F0B5-2340-9353-6F3C37008245}" type="pres">
      <dgm:prSet presAssocID="{63338CE1-80F4-4FE9-BEA1-13E898EDFCCF}" presName="childText" presStyleLbl="revTx" presStyleIdx="1" presStyleCnt="3">
        <dgm:presLayoutVars>
          <dgm:bulletEnabled val="1"/>
        </dgm:presLayoutVars>
      </dgm:prSet>
      <dgm:spPr/>
    </dgm:pt>
    <dgm:pt modelId="{6A4D9D58-D481-294B-9BFE-112630FF14F7}" type="pres">
      <dgm:prSet presAssocID="{79AA5F85-ED4D-4341-80C7-EB0886684E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EE993D-7F08-1F48-8175-2CEF5E4FF94A}" type="pres">
      <dgm:prSet presAssocID="{79AA5F85-ED4D-4341-80C7-EB0886684EE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878C70D-C11E-7A4F-9896-2A799DF8A62C}" type="presOf" srcId="{9BE4DE54-9C3F-4FA6-B320-C6B51EF85986}" destId="{46DB2679-F0B5-2340-9353-6F3C37008245}" srcOrd="0" destOrd="3" presId="urn:microsoft.com/office/officeart/2005/8/layout/vList2"/>
    <dgm:cxn modelId="{08ADC910-3FB1-CD43-A856-2E37F3E79D53}" type="presOf" srcId="{3FCF3FE1-D37D-41B0-90D0-3F494A585A7A}" destId="{F21DA43C-3BEC-3449-9C49-9220461A9BC6}" srcOrd="0" destOrd="2" presId="urn:microsoft.com/office/officeart/2005/8/layout/vList2"/>
    <dgm:cxn modelId="{D0104D24-429A-4016-9F69-6FEE6D710ECC}" srcId="{AEE883CE-149E-4E3D-B7F3-C954539A30D5}" destId="{14194D88-B6C0-4C23-94CC-DAB70C9F256E}" srcOrd="0" destOrd="0" parTransId="{D957D797-3992-40E4-8648-D4A7F3B67C4E}" sibTransId="{F514900D-40B3-4D81-A104-3792BF5628FA}"/>
    <dgm:cxn modelId="{3ED56424-839B-1E4C-B3F1-B4462244A397}" type="presOf" srcId="{808603EB-A634-4117-9264-8F370240C9DB}" destId="{F21DA43C-3BEC-3449-9C49-9220461A9BC6}" srcOrd="0" destOrd="1" presId="urn:microsoft.com/office/officeart/2005/8/layout/vList2"/>
    <dgm:cxn modelId="{7C2D922B-6D27-C94D-90E9-89D8EC31B0C6}" type="presOf" srcId="{DB9B83C8-893B-4B06-8901-076E5784448E}" destId="{83EE993D-7F08-1F48-8175-2CEF5E4FF94A}" srcOrd="0" destOrd="0" presId="urn:microsoft.com/office/officeart/2005/8/layout/vList2"/>
    <dgm:cxn modelId="{37606142-D6A3-BB45-AA09-AAA9875AED18}" type="presOf" srcId="{046BF4C2-3CED-4953-ABFF-A76D6A1E9D7E}" destId="{46DB2679-F0B5-2340-9353-6F3C37008245}" srcOrd="0" destOrd="2" presId="urn:microsoft.com/office/officeart/2005/8/layout/vList2"/>
    <dgm:cxn modelId="{8D042C4C-5ED8-4111-A7CB-35B0D2767BDB}" srcId="{63338CE1-80F4-4FE9-BEA1-13E898EDFCCF}" destId="{378B3B59-4378-41EA-8724-6A4F058AC583}" srcOrd="0" destOrd="0" parTransId="{F18FAF0D-0BF4-48D5-942D-1113C2BE69EA}" sibTransId="{B4B2440B-6DCA-4E16-9528-5A209DA206AD}"/>
    <dgm:cxn modelId="{16783657-34CF-8949-BFF3-F2A33AC5C5DA}" type="presOf" srcId="{63338CE1-80F4-4FE9-BEA1-13E898EDFCCF}" destId="{871F62EB-2EAD-174A-9796-A2D8AC835890}" srcOrd="0" destOrd="0" presId="urn:microsoft.com/office/officeart/2005/8/layout/vList2"/>
    <dgm:cxn modelId="{BB56FD59-17FF-3747-9EEF-D0030E085D9B}" type="presOf" srcId="{B43566A4-2F7A-4073-8195-09B938AF75F4}" destId="{46DB2679-F0B5-2340-9353-6F3C37008245}" srcOrd="0" destOrd="4" presId="urn:microsoft.com/office/officeart/2005/8/layout/vList2"/>
    <dgm:cxn modelId="{6A8CBD5B-E026-4BB4-BD62-338CA6997672}" srcId="{14194D88-B6C0-4C23-94CC-DAB70C9F256E}" destId="{C89F5CA9-42EA-407F-B4B3-866BE4DE43E6}" srcOrd="0" destOrd="0" parTransId="{9C50DE6E-7FD2-4CBD-85E4-9E4A40D3DB68}" sibTransId="{38FF6B34-EBE7-4A87-AF53-5763A38F8876}"/>
    <dgm:cxn modelId="{6DA1475D-8B27-47F3-B162-E6F0DD9F02E1}" srcId="{63338CE1-80F4-4FE9-BEA1-13E898EDFCCF}" destId="{B43566A4-2F7A-4073-8195-09B938AF75F4}" srcOrd="4" destOrd="0" parTransId="{34F07F6D-7B74-4321-99C5-57F001EA0176}" sibTransId="{C5853E34-19B9-4132-B237-F3E0A7BA7433}"/>
    <dgm:cxn modelId="{6C8B2D5F-9512-744D-853B-30A071862CF3}" type="presOf" srcId="{4D9C7BCF-C730-40A6-9006-C6B86211EEE5}" destId="{83EE993D-7F08-1F48-8175-2CEF5E4FF94A}" srcOrd="0" destOrd="2" presId="urn:microsoft.com/office/officeart/2005/8/layout/vList2"/>
    <dgm:cxn modelId="{A3141A77-C00B-450A-89BD-E27349911B93}" srcId="{79AA5F85-ED4D-4341-80C7-EB0886684EE6}" destId="{36B8D299-6C6D-4359-B8B5-473575D4E120}" srcOrd="4" destOrd="0" parTransId="{701A6211-1795-429B-9670-C1AA831C7CF1}" sibTransId="{3E40AED1-00D1-45D4-88C6-522852A6E3F2}"/>
    <dgm:cxn modelId="{D4E5E978-EB00-4928-A9AE-7A60B237D88A}" srcId="{79AA5F85-ED4D-4341-80C7-EB0886684EE6}" destId="{4D9C7BCF-C730-40A6-9006-C6B86211EEE5}" srcOrd="2" destOrd="0" parTransId="{E16DB97E-4EF1-4DC3-9E17-284E06A7A549}" sibTransId="{D18B2199-C228-463F-B695-F017EA99FD6D}"/>
    <dgm:cxn modelId="{F8A6047F-070B-4547-8FAE-97CE1469671E}" type="presOf" srcId="{6690589F-51D2-475D-AE6D-3F6A628A1FD5}" destId="{83EE993D-7F08-1F48-8175-2CEF5E4FF94A}" srcOrd="0" destOrd="3" presId="urn:microsoft.com/office/officeart/2005/8/layout/vList2"/>
    <dgm:cxn modelId="{ED30998B-5277-4E0D-BDB2-CEDA0A7D0D74}" srcId="{79AA5F85-ED4D-4341-80C7-EB0886684EE6}" destId="{DB9B83C8-893B-4B06-8901-076E5784448E}" srcOrd="0" destOrd="0" parTransId="{257F6633-A637-4731-A24C-8EF1ED088C3D}" sibTransId="{312BF070-FB00-405A-B77F-44F613058874}"/>
    <dgm:cxn modelId="{F52B9893-5087-4001-8A2C-392444E32F48}" srcId="{AEE883CE-149E-4E3D-B7F3-C954539A30D5}" destId="{79AA5F85-ED4D-4341-80C7-EB0886684EE6}" srcOrd="2" destOrd="0" parTransId="{8FEA0263-4DCD-486E-8B09-796A29B67848}" sibTransId="{1B7D96FB-F926-4DBB-85AA-8F217376BA23}"/>
    <dgm:cxn modelId="{50BC2D9D-E567-4845-86C4-2081AF90DF7D}" srcId="{14194D88-B6C0-4C23-94CC-DAB70C9F256E}" destId="{3FCF3FE1-D37D-41B0-90D0-3F494A585A7A}" srcOrd="2" destOrd="0" parTransId="{588C6CB3-6F0E-43EF-A09B-46AF607BE38D}" sibTransId="{46D62280-2B3D-4654-B76A-BF0B942D4234}"/>
    <dgm:cxn modelId="{6BEDEFA2-1795-054C-8DDB-F5B16AA16FDA}" type="presOf" srcId="{79AA5F85-ED4D-4341-80C7-EB0886684EE6}" destId="{6A4D9D58-D481-294B-9BFE-112630FF14F7}" srcOrd="0" destOrd="0" presId="urn:microsoft.com/office/officeart/2005/8/layout/vList2"/>
    <dgm:cxn modelId="{C0941BA5-944B-3149-A17A-9C6B4D201BFE}" type="presOf" srcId="{3D8BD7C2-DDA1-401B-BBA9-9E85D8ECCC87}" destId="{46DB2679-F0B5-2340-9353-6F3C37008245}" srcOrd="0" destOrd="1" presId="urn:microsoft.com/office/officeart/2005/8/layout/vList2"/>
    <dgm:cxn modelId="{6509E6A7-EBD5-4FA6-A387-38256AA53C8A}" srcId="{63338CE1-80F4-4FE9-BEA1-13E898EDFCCF}" destId="{3D8BD7C2-DDA1-401B-BBA9-9E85D8ECCC87}" srcOrd="1" destOrd="0" parTransId="{5060A16B-38AE-4322-94DB-30A62E384820}" sibTransId="{D9E78E4C-7792-4015-BC8B-C11351340B5F}"/>
    <dgm:cxn modelId="{D6DD97A8-6EB6-F947-8E53-CB85B8BAFA10}" type="presOf" srcId="{AEE883CE-149E-4E3D-B7F3-C954539A30D5}" destId="{EDB82511-B0E1-2742-A824-E07557C0C241}" srcOrd="0" destOrd="0" presId="urn:microsoft.com/office/officeart/2005/8/layout/vList2"/>
    <dgm:cxn modelId="{39C51DAD-BB78-7840-B1C7-ED6523CB9B3A}" type="presOf" srcId="{436C0E3C-906E-41D7-9141-07E6FFE3FAFB}" destId="{46DB2679-F0B5-2340-9353-6F3C37008245}" srcOrd="0" destOrd="5" presId="urn:microsoft.com/office/officeart/2005/8/layout/vList2"/>
    <dgm:cxn modelId="{5B965DAF-E8E7-C848-A64F-3B0BE2B204E2}" type="presOf" srcId="{C89F5CA9-42EA-407F-B4B3-866BE4DE43E6}" destId="{F21DA43C-3BEC-3449-9C49-9220461A9BC6}" srcOrd="0" destOrd="0" presId="urn:microsoft.com/office/officeart/2005/8/layout/vList2"/>
    <dgm:cxn modelId="{7302E8BD-9A72-4D9F-9D30-7D4F9A31270C}" srcId="{63338CE1-80F4-4FE9-BEA1-13E898EDFCCF}" destId="{436C0E3C-906E-41D7-9141-07E6FFE3FAFB}" srcOrd="5" destOrd="0" parTransId="{7493A8AE-926E-4772-A063-EC3DC8A5B269}" sibTransId="{BA72FB16-8CBD-4DB8-AB51-67E44154EE53}"/>
    <dgm:cxn modelId="{E0A531CF-E832-3348-AB69-C5609305E65E}" type="presOf" srcId="{14194D88-B6C0-4C23-94CC-DAB70C9F256E}" destId="{A8A4F687-8F24-6C44-9B85-73BD704FC8D8}" srcOrd="0" destOrd="0" presId="urn:microsoft.com/office/officeart/2005/8/layout/vList2"/>
    <dgm:cxn modelId="{C9F46ED8-2C9E-48F0-901E-A8DA09BD665E}" srcId="{63338CE1-80F4-4FE9-BEA1-13E898EDFCCF}" destId="{046BF4C2-3CED-4953-ABFF-A76D6A1E9D7E}" srcOrd="2" destOrd="0" parTransId="{A47C769F-4F24-471C-88F5-98DE141755DC}" sibTransId="{136B0694-55F6-442D-AC00-7FF1421D19A8}"/>
    <dgm:cxn modelId="{499096D9-6242-E64F-B44E-5F119B5576B3}" type="presOf" srcId="{A65DF622-5516-404C-A618-C5CE21DAE844}" destId="{83EE993D-7F08-1F48-8175-2CEF5E4FF94A}" srcOrd="0" destOrd="1" presId="urn:microsoft.com/office/officeart/2005/8/layout/vList2"/>
    <dgm:cxn modelId="{9DF160DC-B09B-4E85-B385-CC90E27767E6}" srcId="{79AA5F85-ED4D-4341-80C7-EB0886684EE6}" destId="{6690589F-51D2-475D-AE6D-3F6A628A1FD5}" srcOrd="3" destOrd="0" parTransId="{3BB48525-4560-4835-85F5-FFF424E43346}" sibTransId="{8123BD5D-9425-4F1D-8368-3B985A4808AA}"/>
    <dgm:cxn modelId="{B61DEEE9-C17C-B446-9382-5490EA86FC82}" type="presOf" srcId="{36B8D299-6C6D-4359-B8B5-473575D4E120}" destId="{83EE993D-7F08-1F48-8175-2CEF5E4FF94A}" srcOrd="0" destOrd="4" presId="urn:microsoft.com/office/officeart/2005/8/layout/vList2"/>
    <dgm:cxn modelId="{938216EC-1BAB-4242-B73E-BCE5BC52E0B7}" srcId="{AEE883CE-149E-4E3D-B7F3-C954539A30D5}" destId="{63338CE1-80F4-4FE9-BEA1-13E898EDFCCF}" srcOrd="1" destOrd="0" parTransId="{7BD8610F-F07F-401B-8A09-79DC1366A762}" sibTransId="{221F29DA-6826-4B27-AD72-A7DFA0656346}"/>
    <dgm:cxn modelId="{E6612FED-99C0-4E6E-B842-2138B096E9ED}" srcId="{14194D88-B6C0-4C23-94CC-DAB70C9F256E}" destId="{808603EB-A634-4117-9264-8F370240C9DB}" srcOrd="1" destOrd="0" parTransId="{F02615BB-0534-4C71-B891-D8D3B5D80E8B}" sibTransId="{D7EBB557-D3B8-4C39-AC66-2DBF2EFC74C2}"/>
    <dgm:cxn modelId="{527E45F5-D478-FD44-B3C8-0B78A06D2163}" type="presOf" srcId="{378B3B59-4378-41EA-8724-6A4F058AC583}" destId="{46DB2679-F0B5-2340-9353-6F3C37008245}" srcOrd="0" destOrd="0" presId="urn:microsoft.com/office/officeart/2005/8/layout/vList2"/>
    <dgm:cxn modelId="{C85EF1F5-DC4D-4BEB-B3C5-183C369FD4DA}" srcId="{63338CE1-80F4-4FE9-BEA1-13E898EDFCCF}" destId="{9BE4DE54-9C3F-4FA6-B320-C6B51EF85986}" srcOrd="3" destOrd="0" parTransId="{7901BA49-47DB-4482-8F01-2AF69DD99B5A}" sibTransId="{81EC1A69-53BF-466A-A104-F0B4C665ED09}"/>
    <dgm:cxn modelId="{DA840DF8-EE39-4C17-9768-55237215637B}" srcId="{79AA5F85-ED4D-4341-80C7-EB0886684EE6}" destId="{A65DF622-5516-404C-A618-C5CE21DAE844}" srcOrd="1" destOrd="0" parTransId="{3761CBC3-5351-4690-BA9D-0AD61D12706F}" sibTransId="{9A6AE4E6-B5EB-4AF3-96E3-2130A62E2EAF}"/>
    <dgm:cxn modelId="{30D230F8-2C36-FF49-A16B-3038A48F7D94}" type="presParOf" srcId="{EDB82511-B0E1-2742-A824-E07557C0C241}" destId="{A8A4F687-8F24-6C44-9B85-73BD704FC8D8}" srcOrd="0" destOrd="0" presId="urn:microsoft.com/office/officeart/2005/8/layout/vList2"/>
    <dgm:cxn modelId="{8F815514-A977-4948-9273-BF6A8758C10C}" type="presParOf" srcId="{EDB82511-B0E1-2742-A824-E07557C0C241}" destId="{F21DA43C-3BEC-3449-9C49-9220461A9BC6}" srcOrd="1" destOrd="0" presId="urn:microsoft.com/office/officeart/2005/8/layout/vList2"/>
    <dgm:cxn modelId="{9AB65A73-D27B-154B-A51C-DE34F2134E77}" type="presParOf" srcId="{EDB82511-B0E1-2742-A824-E07557C0C241}" destId="{871F62EB-2EAD-174A-9796-A2D8AC835890}" srcOrd="2" destOrd="0" presId="urn:microsoft.com/office/officeart/2005/8/layout/vList2"/>
    <dgm:cxn modelId="{BA4EC337-3A9E-DC49-B569-3EF05C8F1240}" type="presParOf" srcId="{EDB82511-B0E1-2742-A824-E07557C0C241}" destId="{46DB2679-F0B5-2340-9353-6F3C37008245}" srcOrd="3" destOrd="0" presId="urn:microsoft.com/office/officeart/2005/8/layout/vList2"/>
    <dgm:cxn modelId="{8F6DCE92-8C43-1F4B-80D7-E51D8B236DC7}" type="presParOf" srcId="{EDB82511-B0E1-2742-A824-E07557C0C241}" destId="{6A4D9D58-D481-294B-9BFE-112630FF14F7}" srcOrd="4" destOrd="0" presId="urn:microsoft.com/office/officeart/2005/8/layout/vList2"/>
    <dgm:cxn modelId="{93EFF00F-ABF5-7045-B4D5-7232FC94597B}" type="presParOf" srcId="{EDB82511-B0E1-2742-A824-E07557C0C241}" destId="{83EE993D-7F08-1F48-8175-2CEF5E4FF94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FF5BFC-D8B0-426C-9813-755D2D7C84D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374530E-34F2-4D4C-B8FD-30E6695315EA}">
      <dgm:prSet/>
      <dgm:spPr/>
      <dgm:t>
        <a:bodyPr/>
        <a:lstStyle/>
        <a:p>
          <a:r>
            <a:rPr lang="pt-BR"/>
            <a:t>Se são gratuitas</a:t>
          </a:r>
          <a:endParaRPr lang="en-US"/>
        </a:p>
      </dgm:t>
    </dgm:pt>
    <dgm:pt modelId="{F4B082C4-79D6-499A-A1E5-D4B2EEBA0A1E}" type="parTrans" cxnId="{16A68375-6B3D-4170-B4D0-85F36427B9DE}">
      <dgm:prSet/>
      <dgm:spPr/>
      <dgm:t>
        <a:bodyPr/>
        <a:lstStyle/>
        <a:p>
          <a:endParaRPr lang="en-US"/>
        </a:p>
      </dgm:t>
    </dgm:pt>
    <dgm:pt modelId="{3AE83351-B5AB-40AB-9D94-FE2996312DA5}" type="sibTrans" cxnId="{16A68375-6B3D-4170-B4D0-85F36427B9DE}">
      <dgm:prSet/>
      <dgm:spPr/>
      <dgm:t>
        <a:bodyPr/>
        <a:lstStyle/>
        <a:p>
          <a:endParaRPr lang="en-US"/>
        </a:p>
      </dgm:t>
    </dgm:pt>
    <dgm:pt modelId="{E71BD727-1914-495E-9689-F9FA846EBBB6}">
      <dgm:prSet/>
      <dgm:spPr/>
      <dgm:t>
        <a:bodyPr/>
        <a:lstStyle/>
        <a:p>
          <a:r>
            <a:rPr lang="pt-BR"/>
            <a:t>Não requerem licenciamento? </a:t>
          </a:r>
          <a:endParaRPr lang="en-US"/>
        </a:p>
      </dgm:t>
    </dgm:pt>
    <dgm:pt modelId="{755AB8A0-055E-4A08-99B9-B9B291043B9E}" type="parTrans" cxnId="{9EE9CEEB-36D3-47ED-B946-F24A74A4E23A}">
      <dgm:prSet/>
      <dgm:spPr/>
      <dgm:t>
        <a:bodyPr/>
        <a:lstStyle/>
        <a:p>
          <a:endParaRPr lang="en-US"/>
        </a:p>
      </dgm:t>
    </dgm:pt>
    <dgm:pt modelId="{87ABA497-329D-4D3A-B44C-918175B1D67F}" type="sibTrans" cxnId="{9EE9CEEB-36D3-47ED-B946-F24A74A4E23A}">
      <dgm:prSet/>
      <dgm:spPr/>
      <dgm:t>
        <a:bodyPr/>
        <a:lstStyle/>
        <a:p>
          <a:endParaRPr lang="en-US"/>
        </a:p>
      </dgm:t>
    </dgm:pt>
    <dgm:pt modelId="{E7D39FF4-FD0F-477B-A658-4C11F460FF53}">
      <dgm:prSet/>
      <dgm:spPr/>
      <dgm:t>
        <a:bodyPr/>
        <a:lstStyle/>
        <a:p>
          <a:r>
            <a:rPr lang="pt-BR"/>
            <a:t>O orçamento pode ser revertido em entregáveis e adaptações no ambiente</a:t>
          </a:r>
          <a:endParaRPr lang="en-US"/>
        </a:p>
      </dgm:t>
    </dgm:pt>
    <dgm:pt modelId="{93075C5A-991A-4722-97FB-E72D0D07FCD5}" type="parTrans" cxnId="{7F64DD12-C205-439E-912A-DF402EA1F356}">
      <dgm:prSet/>
      <dgm:spPr/>
      <dgm:t>
        <a:bodyPr/>
        <a:lstStyle/>
        <a:p>
          <a:endParaRPr lang="en-US"/>
        </a:p>
      </dgm:t>
    </dgm:pt>
    <dgm:pt modelId="{87A6C96D-EF8B-4D2E-AB17-E1203E4049C7}" type="sibTrans" cxnId="{7F64DD12-C205-439E-912A-DF402EA1F356}">
      <dgm:prSet/>
      <dgm:spPr/>
      <dgm:t>
        <a:bodyPr/>
        <a:lstStyle/>
        <a:p>
          <a:endParaRPr lang="en-US"/>
        </a:p>
      </dgm:t>
    </dgm:pt>
    <dgm:pt modelId="{84644478-D6E9-463F-B7E9-DB0E32BFBF35}">
      <dgm:prSet/>
      <dgm:spPr/>
      <dgm:t>
        <a:bodyPr/>
        <a:lstStyle/>
        <a:p>
          <a:r>
            <a:rPr lang="pt-BR"/>
            <a:t>Se são padrão de mercado</a:t>
          </a:r>
          <a:endParaRPr lang="en-US"/>
        </a:p>
      </dgm:t>
    </dgm:pt>
    <dgm:pt modelId="{2E858898-8675-4582-9989-BF0081B45BBE}" type="parTrans" cxnId="{519459C7-06D6-4D62-BB13-66EBA7943A4D}">
      <dgm:prSet/>
      <dgm:spPr/>
      <dgm:t>
        <a:bodyPr/>
        <a:lstStyle/>
        <a:p>
          <a:endParaRPr lang="en-US"/>
        </a:p>
      </dgm:t>
    </dgm:pt>
    <dgm:pt modelId="{715AD655-1BD2-4CC8-A599-ABCC2571A492}" type="sibTrans" cxnId="{519459C7-06D6-4D62-BB13-66EBA7943A4D}">
      <dgm:prSet/>
      <dgm:spPr/>
      <dgm:t>
        <a:bodyPr/>
        <a:lstStyle/>
        <a:p>
          <a:endParaRPr lang="en-US"/>
        </a:p>
      </dgm:t>
    </dgm:pt>
    <dgm:pt modelId="{0AFF34D5-C348-45B8-94C2-E38ACB1C2DFB}">
      <dgm:prSet/>
      <dgm:spPr/>
      <dgm:t>
        <a:bodyPr/>
        <a:lstStyle/>
        <a:p>
          <a:r>
            <a:rPr lang="pt-BR"/>
            <a:t>Há profissionais no mercado aptos a trabalharem com a solução? Os profissionais da solução custam caro?</a:t>
          </a:r>
          <a:endParaRPr lang="en-US"/>
        </a:p>
      </dgm:t>
    </dgm:pt>
    <dgm:pt modelId="{74F88761-0C9B-4DDB-98AB-6A9A20FD0D0B}" type="parTrans" cxnId="{6C188727-052F-4F1A-81B4-369F58BCF493}">
      <dgm:prSet/>
      <dgm:spPr/>
      <dgm:t>
        <a:bodyPr/>
        <a:lstStyle/>
        <a:p>
          <a:endParaRPr lang="en-US"/>
        </a:p>
      </dgm:t>
    </dgm:pt>
    <dgm:pt modelId="{2CBA46A7-CF05-416A-A1D4-DC58A63A76A9}" type="sibTrans" cxnId="{6C188727-052F-4F1A-81B4-369F58BCF493}">
      <dgm:prSet/>
      <dgm:spPr/>
      <dgm:t>
        <a:bodyPr/>
        <a:lstStyle/>
        <a:p>
          <a:endParaRPr lang="en-US"/>
        </a:p>
      </dgm:t>
    </dgm:pt>
    <dgm:pt modelId="{7FD083F2-51F3-42B9-928C-0753553BEA90}">
      <dgm:prSet/>
      <dgm:spPr/>
      <dgm:t>
        <a:bodyPr/>
        <a:lstStyle/>
        <a:p>
          <a:r>
            <a:rPr lang="pt-BR"/>
            <a:t>Se são escaláveis para soluções pagas</a:t>
          </a:r>
          <a:endParaRPr lang="en-US"/>
        </a:p>
      </dgm:t>
    </dgm:pt>
    <dgm:pt modelId="{0C57B43D-6D66-4229-BD57-72ADF08B38D0}" type="parTrans" cxnId="{7139C7C8-94C1-4A40-84F6-326F27906A1E}">
      <dgm:prSet/>
      <dgm:spPr/>
      <dgm:t>
        <a:bodyPr/>
        <a:lstStyle/>
        <a:p>
          <a:endParaRPr lang="en-US"/>
        </a:p>
      </dgm:t>
    </dgm:pt>
    <dgm:pt modelId="{F1280974-E462-4853-ADC3-2C2558A32231}" type="sibTrans" cxnId="{7139C7C8-94C1-4A40-84F6-326F27906A1E}">
      <dgm:prSet/>
      <dgm:spPr/>
      <dgm:t>
        <a:bodyPr/>
        <a:lstStyle/>
        <a:p>
          <a:endParaRPr lang="en-US"/>
        </a:p>
      </dgm:t>
    </dgm:pt>
    <dgm:pt modelId="{0AF27601-B6C8-4C82-867F-A15C72327128}">
      <dgm:prSet/>
      <dgm:spPr/>
      <dgm:t>
        <a:bodyPr/>
        <a:lstStyle/>
        <a:p>
          <a:r>
            <a:rPr lang="pt-BR"/>
            <a:t>Quando o projeto amadurecer e crescer, vai ser possível migrar com facilidade para soluções mais robustas?</a:t>
          </a:r>
          <a:endParaRPr lang="en-US"/>
        </a:p>
      </dgm:t>
    </dgm:pt>
    <dgm:pt modelId="{9F48795A-E1B5-493E-AE54-AFA4BB36505C}" type="parTrans" cxnId="{5CAACE06-E1FD-472E-BAA0-385AF5BC6DF8}">
      <dgm:prSet/>
      <dgm:spPr/>
      <dgm:t>
        <a:bodyPr/>
        <a:lstStyle/>
        <a:p>
          <a:endParaRPr lang="en-US"/>
        </a:p>
      </dgm:t>
    </dgm:pt>
    <dgm:pt modelId="{EE34A7C8-1110-46B7-A42C-838223347C30}" type="sibTrans" cxnId="{5CAACE06-E1FD-472E-BAA0-385AF5BC6DF8}">
      <dgm:prSet/>
      <dgm:spPr/>
      <dgm:t>
        <a:bodyPr/>
        <a:lstStyle/>
        <a:p>
          <a:endParaRPr lang="en-US"/>
        </a:p>
      </dgm:t>
    </dgm:pt>
    <dgm:pt modelId="{77C009E8-A62B-504A-B65A-59CD48B7D069}" type="pres">
      <dgm:prSet presAssocID="{1DFF5BFC-D8B0-426C-9813-755D2D7C84D0}" presName="linear" presStyleCnt="0">
        <dgm:presLayoutVars>
          <dgm:dir/>
          <dgm:animLvl val="lvl"/>
          <dgm:resizeHandles val="exact"/>
        </dgm:presLayoutVars>
      </dgm:prSet>
      <dgm:spPr/>
    </dgm:pt>
    <dgm:pt modelId="{2A66DD38-F341-F44B-873C-66FF99A6E6C2}" type="pres">
      <dgm:prSet presAssocID="{A374530E-34F2-4D4C-B8FD-30E6695315EA}" presName="parentLin" presStyleCnt="0"/>
      <dgm:spPr/>
    </dgm:pt>
    <dgm:pt modelId="{F89AD4DA-179D-4545-BABE-047E784E5649}" type="pres">
      <dgm:prSet presAssocID="{A374530E-34F2-4D4C-B8FD-30E6695315EA}" presName="parentLeftMargin" presStyleLbl="node1" presStyleIdx="0" presStyleCnt="3"/>
      <dgm:spPr/>
    </dgm:pt>
    <dgm:pt modelId="{1AA7EC4A-0395-6948-967E-AB6A75809F13}" type="pres">
      <dgm:prSet presAssocID="{A374530E-34F2-4D4C-B8FD-30E6695315E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E5FFE3-4451-364F-873B-0428DD558D18}" type="pres">
      <dgm:prSet presAssocID="{A374530E-34F2-4D4C-B8FD-30E6695315EA}" presName="negativeSpace" presStyleCnt="0"/>
      <dgm:spPr/>
    </dgm:pt>
    <dgm:pt modelId="{5E4E999E-A52A-8C4E-8FBE-C3ACE2C08DEE}" type="pres">
      <dgm:prSet presAssocID="{A374530E-34F2-4D4C-B8FD-30E6695315EA}" presName="childText" presStyleLbl="conFgAcc1" presStyleIdx="0" presStyleCnt="3">
        <dgm:presLayoutVars>
          <dgm:bulletEnabled val="1"/>
        </dgm:presLayoutVars>
      </dgm:prSet>
      <dgm:spPr/>
    </dgm:pt>
    <dgm:pt modelId="{53A173FD-A23D-7248-ABB0-A041ED772B1B}" type="pres">
      <dgm:prSet presAssocID="{3AE83351-B5AB-40AB-9D94-FE2996312DA5}" presName="spaceBetweenRectangles" presStyleCnt="0"/>
      <dgm:spPr/>
    </dgm:pt>
    <dgm:pt modelId="{38F9E536-ED65-3041-B62C-2814714B9871}" type="pres">
      <dgm:prSet presAssocID="{84644478-D6E9-463F-B7E9-DB0E32BFBF35}" presName="parentLin" presStyleCnt="0"/>
      <dgm:spPr/>
    </dgm:pt>
    <dgm:pt modelId="{E648AFB1-797D-7C4C-A7A7-ECD4D566F7D6}" type="pres">
      <dgm:prSet presAssocID="{84644478-D6E9-463F-B7E9-DB0E32BFBF35}" presName="parentLeftMargin" presStyleLbl="node1" presStyleIdx="0" presStyleCnt="3"/>
      <dgm:spPr/>
    </dgm:pt>
    <dgm:pt modelId="{B6EA816E-B06D-3448-B6F8-9FDDDEE56248}" type="pres">
      <dgm:prSet presAssocID="{84644478-D6E9-463F-B7E9-DB0E32BFBF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048E9B7-9A9E-7C45-991C-1F906CB2A0FF}" type="pres">
      <dgm:prSet presAssocID="{84644478-D6E9-463F-B7E9-DB0E32BFBF35}" presName="negativeSpace" presStyleCnt="0"/>
      <dgm:spPr/>
    </dgm:pt>
    <dgm:pt modelId="{C4127361-737E-944A-982D-20A8CF6E784E}" type="pres">
      <dgm:prSet presAssocID="{84644478-D6E9-463F-B7E9-DB0E32BFBF35}" presName="childText" presStyleLbl="conFgAcc1" presStyleIdx="1" presStyleCnt="3">
        <dgm:presLayoutVars>
          <dgm:bulletEnabled val="1"/>
        </dgm:presLayoutVars>
      </dgm:prSet>
      <dgm:spPr/>
    </dgm:pt>
    <dgm:pt modelId="{DFD6A43F-8562-F843-81C0-1B376E4D37A2}" type="pres">
      <dgm:prSet presAssocID="{715AD655-1BD2-4CC8-A599-ABCC2571A492}" presName="spaceBetweenRectangles" presStyleCnt="0"/>
      <dgm:spPr/>
    </dgm:pt>
    <dgm:pt modelId="{DE004CD6-B1B3-ED48-BB96-95639F10B114}" type="pres">
      <dgm:prSet presAssocID="{7FD083F2-51F3-42B9-928C-0753553BEA90}" presName="parentLin" presStyleCnt="0"/>
      <dgm:spPr/>
    </dgm:pt>
    <dgm:pt modelId="{1C98AC7B-7B54-4F40-B8B1-40F2E9D73031}" type="pres">
      <dgm:prSet presAssocID="{7FD083F2-51F3-42B9-928C-0753553BEA90}" presName="parentLeftMargin" presStyleLbl="node1" presStyleIdx="1" presStyleCnt="3"/>
      <dgm:spPr/>
    </dgm:pt>
    <dgm:pt modelId="{C049083A-68A6-7C44-BCD2-D593A54EEDFD}" type="pres">
      <dgm:prSet presAssocID="{7FD083F2-51F3-42B9-928C-0753553BEA9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83E56E-BDAE-9B43-ABB6-FCC54BE64EAC}" type="pres">
      <dgm:prSet presAssocID="{7FD083F2-51F3-42B9-928C-0753553BEA90}" presName="negativeSpace" presStyleCnt="0"/>
      <dgm:spPr/>
    </dgm:pt>
    <dgm:pt modelId="{35DEE61E-78E3-7D40-80A2-0271BA290DB1}" type="pres">
      <dgm:prSet presAssocID="{7FD083F2-51F3-42B9-928C-0753553BEA9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CAACE06-E1FD-472E-BAA0-385AF5BC6DF8}" srcId="{7FD083F2-51F3-42B9-928C-0753553BEA90}" destId="{0AF27601-B6C8-4C82-867F-A15C72327128}" srcOrd="0" destOrd="0" parTransId="{9F48795A-E1B5-493E-AE54-AFA4BB36505C}" sibTransId="{EE34A7C8-1110-46B7-A42C-838223347C30}"/>
    <dgm:cxn modelId="{A2143A0A-85C9-D944-B8F6-10A648638B37}" type="presOf" srcId="{7FD083F2-51F3-42B9-928C-0753553BEA90}" destId="{1C98AC7B-7B54-4F40-B8B1-40F2E9D73031}" srcOrd="0" destOrd="0" presId="urn:microsoft.com/office/officeart/2005/8/layout/list1"/>
    <dgm:cxn modelId="{CC670F0B-B7D0-8C46-B666-AFDE4E735868}" type="presOf" srcId="{1DFF5BFC-D8B0-426C-9813-755D2D7C84D0}" destId="{77C009E8-A62B-504A-B65A-59CD48B7D069}" srcOrd="0" destOrd="0" presId="urn:microsoft.com/office/officeart/2005/8/layout/list1"/>
    <dgm:cxn modelId="{7F64DD12-C205-439E-912A-DF402EA1F356}" srcId="{A374530E-34F2-4D4C-B8FD-30E6695315EA}" destId="{E7D39FF4-FD0F-477B-A658-4C11F460FF53}" srcOrd="1" destOrd="0" parTransId="{93075C5A-991A-4722-97FB-E72D0D07FCD5}" sibTransId="{87A6C96D-EF8B-4D2E-AB17-E1203E4049C7}"/>
    <dgm:cxn modelId="{6C188727-052F-4F1A-81B4-369F58BCF493}" srcId="{84644478-D6E9-463F-B7E9-DB0E32BFBF35}" destId="{0AFF34D5-C348-45B8-94C2-E38ACB1C2DFB}" srcOrd="0" destOrd="0" parTransId="{74F88761-0C9B-4DDB-98AB-6A9A20FD0D0B}" sibTransId="{2CBA46A7-CF05-416A-A1D4-DC58A63A76A9}"/>
    <dgm:cxn modelId="{B76D8530-BCE5-434B-BA83-54243602AA98}" type="presOf" srcId="{0AFF34D5-C348-45B8-94C2-E38ACB1C2DFB}" destId="{C4127361-737E-944A-982D-20A8CF6E784E}" srcOrd="0" destOrd="0" presId="urn:microsoft.com/office/officeart/2005/8/layout/list1"/>
    <dgm:cxn modelId="{783E873F-EDF7-604F-8C3C-837CD94BB9FB}" type="presOf" srcId="{A374530E-34F2-4D4C-B8FD-30E6695315EA}" destId="{1AA7EC4A-0395-6948-967E-AB6A75809F13}" srcOrd="1" destOrd="0" presId="urn:microsoft.com/office/officeart/2005/8/layout/list1"/>
    <dgm:cxn modelId="{C7A0FE52-5C18-0744-BCEF-E122EBA7A6B7}" type="presOf" srcId="{7FD083F2-51F3-42B9-928C-0753553BEA90}" destId="{C049083A-68A6-7C44-BCD2-D593A54EEDFD}" srcOrd="1" destOrd="0" presId="urn:microsoft.com/office/officeart/2005/8/layout/list1"/>
    <dgm:cxn modelId="{16A68375-6B3D-4170-B4D0-85F36427B9DE}" srcId="{1DFF5BFC-D8B0-426C-9813-755D2D7C84D0}" destId="{A374530E-34F2-4D4C-B8FD-30E6695315EA}" srcOrd="0" destOrd="0" parTransId="{F4B082C4-79D6-499A-A1E5-D4B2EEBA0A1E}" sibTransId="{3AE83351-B5AB-40AB-9D94-FE2996312DA5}"/>
    <dgm:cxn modelId="{96AD13AC-1A6D-E949-AEED-592695415700}" type="presOf" srcId="{0AF27601-B6C8-4C82-867F-A15C72327128}" destId="{35DEE61E-78E3-7D40-80A2-0271BA290DB1}" srcOrd="0" destOrd="0" presId="urn:microsoft.com/office/officeart/2005/8/layout/list1"/>
    <dgm:cxn modelId="{19E69EAD-28BC-9147-AC43-48CED1111DF6}" type="presOf" srcId="{A374530E-34F2-4D4C-B8FD-30E6695315EA}" destId="{F89AD4DA-179D-4545-BABE-047E784E5649}" srcOrd="0" destOrd="0" presId="urn:microsoft.com/office/officeart/2005/8/layout/list1"/>
    <dgm:cxn modelId="{022ABFAE-8709-BD4A-AF3F-D27ECFC10F18}" type="presOf" srcId="{E7D39FF4-FD0F-477B-A658-4C11F460FF53}" destId="{5E4E999E-A52A-8C4E-8FBE-C3ACE2C08DEE}" srcOrd="0" destOrd="1" presId="urn:microsoft.com/office/officeart/2005/8/layout/list1"/>
    <dgm:cxn modelId="{982FDAB7-C097-664A-9DB2-5024D1AF0E25}" type="presOf" srcId="{84644478-D6E9-463F-B7E9-DB0E32BFBF35}" destId="{E648AFB1-797D-7C4C-A7A7-ECD4D566F7D6}" srcOrd="0" destOrd="0" presId="urn:microsoft.com/office/officeart/2005/8/layout/list1"/>
    <dgm:cxn modelId="{B61110B8-B1BC-904E-8035-CE5D709F58BB}" type="presOf" srcId="{84644478-D6E9-463F-B7E9-DB0E32BFBF35}" destId="{B6EA816E-B06D-3448-B6F8-9FDDDEE56248}" srcOrd="1" destOrd="0" presId="urn:microsoft.com/office/officeart/2005/8/layout/list1"/>
    <dgm:cxn modelId="{3FB160C0-A4BE-4C49-820F-C50A1E319674}" type="presOf" srcId="{E71BD727-1914-495E-9689-F9FA846EBBB6}" destId="{5E4E999E-A52A-8C4E-8FBE-C3ACE2C08DEE}" srcOrd="0" destOrd="0" presId="urn:microsoft.com/office/officeart/2005/8/layout/list1"/>
    <dgm:cxn modelId="{519459C7-06D6-4D62-BB13-66EBA7943A4D}" srcId="{1DFF5BFC-D8B0-426C-9813-755D2D7C84D0}" destId="{84644478-D6E9-463F-B7E9-DB0E32BFBF35}" srcOrd="1" destOrd="0" parTransId="{2E858898-8675-4582-9989-BF0081B45BBE}" sibTransId="{715AD655-1BD2-4CC8-A599-ABCC2571A492}"/>
    <dgm:cxn modelId="{7139C7C8-94C1-4A40-84F6-326F27906A1E}" srcId="{1DFF5BFC-D8B0-426C-9813-755D2D7C84D0}" destId="{7FD083F2-51F3-42B9-928C-0753553BEA90}" srcOrd="2" destOrd="0" parTransId="{0C57B43D-6D66-4229-BD57-72ADF08B38D0}" sibTransId="{F1280974-E462-4853-ADC3-2C2558A32231}"/>
    <dgm:cxn modelId="{9EE9CEEB-36D3-47ED-B946-F24A74A4E23A}" srcId="{A374530E-34F2-4D4C-B8FD-30E6695315EA}" destId="{E71BD727-1914-495E-9689-F9FA846EBBB6}" srcOrd="0" destOrd="0" parTransId="{755AB8A0-055E-4A08-99B9-B9B291043B9E}" sibTransId="{87ABA497-329D-4D3A-B44C-918175B1D67F}"/>
    <dgm:cxn modelId="{CB597987-ACBA-9B44-B295-2AB2CBB2BF37}" type="presParOf" srcId="{77C009E8-A62B-504A-B65A-59CD48B7D069}" destId="{2A66DD38-F341-F44B-873C-66FF99A6E6C2}" srcOrd="0" destOrd="0" presId="urn:microsoft.com/office/officeart/2005/8/layout/list1"/>
    <dgm:cxn modelId="{FB3AC37F-C2CB-F548-968D-B569DFD39A7E}" type="presParOf" srcId="{2A66DD38-F341-F44B-873C-66FF99A6E6C2}" destId="{F89AD4DA-179D-4545-BABE-047E784E5649}" srcOrd="0" destOrd="0" presId="urn:microsoft.com/office/officeart/2005/8/layout/list1"/>
    <dgm:cxn modelId="{100A7205-BFA2-DF4E-8E02-1D90948AFCB4}" type="presParOf" srcId="{2A66DD38-F341-F44B-873C-66FF99A6E6C2}" destId="{1AA7EC4A-0395-6948-967E-AB6A75809F13}" srcOrd="1" destOrd="0" presId="urn:microsoft.com/office/officeart/2005/8/layout/list1"/>
    <dgm:cxn modelId="{D3A588DD-7CA0-EB4B-9034-4A2EF805880A}" type="presParOf" srcId="{77C009E8-A62B-504A-B65A-59CD48B7D069}" destId="{07E5FFE3-4451-364F-873B-0428DD558D18}" srcOrd="1" destOrd="0" presId="urn:microsoft.com/office/officeart/2005/8/layout/list1"/>
    <dgm:cxn modelId="{C3B3E13D-9167-5247-9C1F-48F54B558A86}" type="presParOf" srcId="{77C009E8-A62B-504A-B65A-59CD48B7D069}" destId="{5E4E999E-A52A-8C4E-8FBE-C3ACE2C08DEE}" srcOrd="2" destOrd="0" presId="urn:microsoft.com/office/officeart/2005/8/layout/list1"/>
    <dgm:cxn modelId="{4D592B7D-721E-B34E-8DD3-5575A9810903}" type="presParOf" srcId="{77C009E8-A62B-504A-B65A-59CD48B7D069}" destId="{53A173FD-A23D-7248-ABB0-A041ED772B1B}" srcOrd="3" destOrd="0" presId="urn:microsoft.com/office/officeart/2005/8/layout/list1"/>
    <dgm:cxn modelId="{E3A38A61-F47D-DD42-853C-AFF621AC32F2}" type="presParOf" srcId="{77C009E8-A62B-504A-B65A-59CD48B7D069}" destId="{38F9E536-ED65-3041-B62C-2814714B9871}" srcOrd="4" destOrd="0" presId="urn:microsoft.com/office/officeart/2005/8/layout/list1"/>
    <dgm:cxn modelId="{3A85627E-7D8B-0849-A164-1D17219FBE42}" type="presParOf" srcId="{38F9E536-ED65-3041-B62C-2814714B9871}" destId="{E648AFB1-797D-7C4C-A7A7-ECD4D566F7D6}" srcOrd="0" destOrd="0" presId="urn:microsoft.com/office/officeart/2005/8/layout/list1"/>
    <dgm:cxn modelId="{43262D74-1914-5946-947D-C612C54D6A87}" type="presParOf" srcId="{38F9E536-ED65-3041-B62C-2814714B9871}" destId="{B6EA816E-B06D-3448-B6F8-9FDDDEE56248}" srcOrd="1" destOrd="0" presId="urn:microsoft.com/office/officeart/2005/8/layout/list1"/>
    <dgm:cxn modelId="{318955E7-3EA0-3F47-9962-D3C132DE638F}" type="presParOf" srcId="{77C009E8-A62B-504A-B65A-59CD48B7D069}" destId="{7048E9B7-9A9E-7C45-991C-1F906CB2A0FF}" srcOrd="5" destOrd="0" presId="urn:microsoft.com/office/officeart/2005/8/layout/list1"/>
    <dgm:cxn modelId="{CC4C9FF6-2BE0-D24F-BE79-D456F7E474B1}" type="presParOf" srcId="{77C009E8-A62B-504A-B65A-59CD48B7D069}" destId="{C4127361-737E-944A-982D-20A8CF6E784E}" srcOrd="6" destOrd="0" presId="urn:microsoft.com/office/officeart/2005/8/layout/list1"/>
    <dgm:cxn modelId="{FD9E57A0-4747-614A-8E73-08F316F32B4A}" type="presParOf" srcId="{77C009E8-A62B-504A-B65A-59CD48B7D069}" destId="{DFD6A43F-8562-F843-81C0-1B376E4D37A2}" srcOrd="7" destOrd="0" presId="urn:microsoft.com/office/officeart/2005/8/layout/list1"/>
    <dgm:cxn modelId="{91A60108-10F7-1049-BB3D-C83530158313}" type="presParOf" srcId="{77C009E8-A62B-504A-B65A-59CD48B7D069}" destId="{DE004CD6-B1B3-ED48-BB96-95639F10B114}" srcOrd="8" destOrd="0" presId="urn:microsoft.com/office/officeart/2005/8/layout/list1"/>
    <dgm:cxn modelId="{A82D4FB9-3164-224D-B993-720E190A1ED5}" type="presParOf" srcId="{DE004CD6-B1B3-ED48-BB96-95639F10B114}" destId="{1C98AC7B-7B54-4F40-B8B1-40F2E9D73031}" srcOrd="0" destOrd="0" presId="urn:microsoft.com/office/officeart/2005/8/layout/list1"/>
    <dgm:cxn modelId="{8A3A06B1-A526-8C43-BE0B-0719C2129BD0}" type="presParOf" srcId="{DE004CD6-B1B3-ED48-BB96-95639F10B114}" destId="{C049083A-68A6-7C44-BCD2-D593A54EEDFD}" srcOrd="1" destOrd="0" presId="urn:microsoft.com/office/officeart/2005/8/layout/list1"/>
    <dgm:cxn modelId="{FA3BAB1B-DD1B-274B-9258-98968D2DCA9A}" type="presParOf" srcId="{77C009E8-A62B-504A-B65A-59CD48B7D069}" destId="{D083E56E-BDAE-9B43-ABB6-FCC54BE64EAC}" srcOrd="9" destOrd="0" presId="urn:microsoft.com/office/officeart/2005/8/layout/list1"/>
    <dgm:cxn modelId="{B0FA5D67-91FC-594D-A7F1-04EBF70F5346}" type="presParOf" srcId="{77C009E8-A62B-504A-B65A-59CD48B7D069}" destId="{35DEE61E-78E3-7D40-80A2-0271BA290DB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EC01D0-DB9B-4D56-BCD5-AF0BA7DE85FC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93C7414-75DF-436C-AFEB-BED24A138498}">
      <dgm:prSet/>
      <dgm:spPr/>
      <dgm:t>
        <a:bodyPr/>
        <a:lstStyle/>
        <a:p>
          <a:r>
            <a:rPr lang="pt-BR" dirty="0"/>
            <a:t>Tabelas de Dimensão, nomeá-las como </a:t>
          </a:r>
          <a:r>
            <a:rPr lang="pt-BR" b="1" dirty="0" err="1"/>
            <a:t>D_NomeDaTabela</a:t>
          </a:r>
          <a:endParaRPr lang="en-US" b="1" dirty="0"/>
        </a:p>
      </dgm:t>
    </dgm:pt>
    <dgm:pt modelId="{170C9951-F44D-42E5-B3DE-7F8E57A86011}" type="parTrans" cxnId="{4CC70A24-D99F-4DDA-895E-292A9B18DEE9}">
      <dgm:prSet/>
      <dgm:spPr/>
      <dgm:t>
        <a:bodyPr/>
        <a:lstStyle/>
        <a:p>
          <a:endParaRPr lang="en-US"/>
        </a:p>
      </dgm:t>
    </dgm:pt>
    <dgm:pt modelId="{4A010557-8BC9-4D74-9A05-E89C81A59442}" type="sibTrans" cxnId="{4CC70A24-D99F-4DDA-895E-292A9B18DEE9}">
      <dgm:prSet/>
      <dgm:spPr/>
      <dgm:t>
        <a:bodyPr/>
        <a:lstStyle/>
        <a:p>
          <a:endParaRPr lang="en-US"/>
        </a:p>
      </dgm:t>
    </dgm:pt>
    <dgm:pt modelId="{EB5F3619-C51D-4DFB-ABD2-7169B1C46F5A}">
      <dgm:prSet/>
      <dgm:spPr/>
      <dgm:t>
        <a:bodyPr/>
        <a:lstStyle/>
        <a:p>
          <a:r>
            <a:rPr lang="pt-BR" dirty="0"/>
            <a:t>Tabela Fato, nomear como </a:t>
          </a:r>
          <a:r>
            <a:rPr lang="pt-BR" b="1" dirty="0" err="1"/>
            <a:t>F_NomeDaTabela</a:t>
          </a:r>
          <a:endParaRPr lang="en-US" b="1" dirty="0"/>
        </a:p>
      </dgm:t>
    </dgm:pt>
    <dgm:pt modelId="{361A0CAD-5FC6-4125-972D-81AA9E20F6AA}" type="parTrans" cxnId="{CBDCD347-2603-452F-BCBE-641144BA31DB}">
      <dgm:prSet/>
      <dgm:spPr/>
      <dgm:t>
        <a:bodyPr/>
        <a:lstStyle/>
        <a:p>
          <a:endParaRPr lang="en-US"/>
        </a:p>
      </dgm:t>
    </dgm:pt>
    <dgm:pt modelId="{A2D60F3D-415B-4AB9-86DC-C1FC77A470C6}" type="sibTrans" cxnId="{CBDCD347-2603-452F-BCBE-641144BA31DB}">
      <dgm:prSet/>
      <dgm:spPr/>
      <dgm:t>
        <a:bodyPr/>
        <a:lstStyle/>
        <a:p>
          <a:endParaRPr lang="en-US"/>
        </a:p>
      </dgm:t>
    </dgm:pt>
    <dgm:pt modelId="{B5B6B6BB-F5F8-4EC7-8AC0-8A68C899D693}">
      <dgm:prSet/>
      <dgm:spPr/>
      <dgm:t>
        <a:bodyPr/>
        <a:lstStyle/>
        <a:p>
          <a:r>
            <a:rPr lang="pt-BR"/>
            <a:t>Dê nomes significativos para as tabelas e colunas</a:t>
          </a:r>
          <a:endParaRPr lang="en-US"/>
        </a:p>
      </dgm:t>
    </dgm:pt>
    <dgm:pt modelId="{8FA9EBEF-B1A4-4C79-ABC1-BCDEF77A9900}" type="parTrans" cxnId="{E6EAD00B-022B-41DE-B472-3F68970CA73F}">
      <dgm:prSet/>
      <dgm:spPr/>
      <dgm:t>
        <a:bodyPr/>
        <a:lstStyle/>
        <a:p>
          <a:endParaRPr lang="en-US"/>
        </a:p>
      </dgm:t>
    </dgm:pt>
    <dgm:pt modelId="{0A2BE349-6AF6-4E7F-9A44-DEEE58B59D98}" type="sibTrans" cxnId="{E6EAD00B-022B-41DE-B472-3F68970CA73F}">
      <dgm:prSet/>
      <dgm:spPr/>
      <dgm:t>
        <a:bodyPr/>
        <a:lstStyle/>
        <a:p>
          <a:endParaRPr lang="en-US"/>
        </a:p>
      </dgm:t>
    </dgm:pt>
    <dgm:pt modelId="{43160B18-4817-498C-827F-E95F080B66F7}">
      <dgm:prSet/>
      <dgm:spPr/>
      <dgm:t>
        <a:bodyPr/>
        <a:lstStyle/>
        <a:p>
          <a:r>
            <a:rPr lang="pt-BR"/>
            <a:t>Crie um notebook com os significados das tabelas e colunas</a:t>
          </a:r>
          <a:endParaRPr lang="en-US"/>
        </a:p>
      </dgm:t>
    </dgm:pt>
    <dgm:pt modelId="{378C74DF-6AD5-4611-8614-B3BEBFA67751}" type="parTrans" cxnId="{13628F2C-D0DF-4444-8647-EF02E6F69836}">
      <dgm:prSet/>
      <dgm:spPr/>
      <dgm:t>
        <a:bodyPr/>
        <a:lstStyle/>
        <a:p>
          <a:endParaRPr lang="en-US"/>
        </a:p>
      </dgm:t>
    </dgm:pt>
    <dgm:pt modelId="{31361A17-0EFD-4382-94E7-6970CBB15EEB}" type="sibTrans" cxnId="{13628F2C-D0DF-4444-8647-EF02E6F69836}">
      <dgm:prSet/>
      <dgm:spPr/>
      <dgm:t>
        <a:bodyPr/>
        <a:lstStyle/>
        <a:p>
          <a:endParaRPr lang="en-US"/>
        </a:p>
      </dgm:t>
    </dgm:pt>
    <dgm:pt modelId="{1DB450E1-E466-F44D-905F-A350DA4B778B}" type="pres">
      <dgm:prSet presAssocID="{A0EC01D0-DB9B-4D56-BCD5-AF0BA7DE85FC}" presName="vert0" presStyleCnt="0">
        <dgm:presLayoutVars>
          <dgm:dir/>
          <dgm:animOne val="branch"/>
          <dgm:animLvl val="lvl"/>
        </dgm:presLayoutVars>
      </dgm:prSet>
      <dgm:spPr/>
    </dgm:pt>
    <dgm:pt modelId="{8452BBCD-AD59-9C4A-85AC-51C3618748E2}" type="pres">
      <dgm:prSet presAssocID="{393C7414-75DF-436C-AFEB-BED24A138498}" presName="thickLine" presStyleLbl="alignNode1" presStyleIdx="0" presStyleCnt="4"/>
      <dgm:spPr/>
    </dgm:pt>
    <dgm:pt modelId="{BF9F3DA9-5F2B-E54A-A5D8-D0349C169B3F}" type="pres">
      <dgm:prSet presAssocID="{393C7414-75DF-436C-AFEB-BED24A138498}" presName="horz1" presStyleCnt="0"/>
      <dgm:spPr/>
    </dgm:pt>
    <dgm:pt modelId="{9E66236D-F8E2-8549-AA1A-1BCF90677C4E}" type="pres">
      <dgm:prSet presAssocID="{393C7414-75DF-436C-AFEB-BED24A138498}" presName="tx1" presStyleLbl="revTx" presStyleIdx="0" presStyleCnt="4"/>
      <dgm:spPr/>
    </dgm:pt>
    <dgm:pt modelId="{57F1208D-B8B2-724C-A79D-65A5F58075D4}" type="pres">
      <dgm:prSet presAssocID="{393C7414-75DF-436C-AFEB-BED24A138498}" presName="vert1" presStyleCnt="0"/>
      <dgm:spPr/>
    </dgm:pt>
    <dgm:pt modelId="{C5BFD467-6FC1-8F4E-A850-ED359FD86D74}" type="pres">
      <dgm:prSet presAssocID="{EB5F3619-C51D-4DFB-ABD2-7169B1C46F5A}" presName="thickLine" presStyleLbl="alignNode1" presStyleIdx="1" presStyleCnt="4"/>
      <dgm:spPr/>
    </dgm:pt>
    <dgm:pt modelId="{635634FF-E12D-A54D-AF26-4702AC72E92E}" type="pres">
      <dgm:prSet presAssocID="{EB5F3619-C51D-4DFB-ABD2-7169B1C46F5A}" presName="horz1" presStyleCnt="0"/>
      <dgm:spPr/>
    </dgm:pt>
    <dgm:pt modelId="{234B45A7-B129-334D-B505-9F68976C8987}" type="pres">
      <dgm:prSet presAssocID="{EB5F3619-C51D-4DFB-ABD2-7169B1C46F5A}" presName="tx1" presStyleLbl="revTx" presStyleIdx="1" presStyleCnt="4"/>
      <dgm:spPr/>
    </dgm:pt>
    <dgm:pt modelId="{DE04D66B-8E33-1B4A-8AE4-87534C7704EE}" type="pres">
      <dgm:prSet presAssocID="{EB5F3619-C51D-4DFB-ABD2-7169B1C46F5A}" presName="vert1" presStyleCnt="0"/>
      <dgm:spPr/>
    </dgm:pt>
    <dgm:pt modelId="{A2614142-EA46-FE4A-9ED4-156D892469C6}" type="pres">
      <dgm:prSet presAssocID="{B5B6B6BB-F5F8-4EC7-8AC0-8A68C899D693}" presName="thickLine" presStyleLbl="alignNode1" presStyleIdx="2" presStyleCnt="4"/>
      <dgm:spPr/>
    </dgm:pt>
    <dgm:pt modelId="{396E96F1-7995-6049-9DBF-32A82C51B759}" type="pres">
      <dgm:prSet presAssocID="{B5B6B6BB-F5F8-4EC7-8AC0-8A68C899D693}" presName="horz1" presStyleCnt="0"/>
      <dgm:spPr/>
    </dgm:pt>
    <dgm:pt modelId="{596D6761-77FE-674A-8EB2-4A1B27188E83}" type="pres">
      <dgm:prSet presAssocID="{B5B6B6BB-F5F8-4EC7-8AC0-8A68C899D693}" presName="tx1" presStyleLbl="revTx" presStyleIdx="2" presStyleCnt="4"/>
      <dgm:spPr/>
    </dgm:pt>
    <dgm:pt modelId="{E611254B-7C73-704F-A755-F950DB13BD0E}" type="pres">
      <dgm:prSet presAssocID="{B5B6B6BB-F5F8-4EC7-8AC0-8A68C899D693}" presName="vert1" presStyleCnt="0"/>
      <dgm:spPr/>
    </dgm:pt>
    <dgm:pt modelId="{D4F3C8D0-CA5E-1B45-8217-9CB330492B49}" type="pres">
      <dgm:prSet presAssocID="{43160B18-4817-498C-827F-E95F080B66F7}" presName="thickLine" presStyleLbl="alignNode1" presStyleIdx="3" presStyleCnt="4"/>
      <dgm:spPr/>
    </dgm:pt>
    <dgm:pt modelId="{681359D6-8E15-F44B-8169-D836CEFE49C0}" type="pres">
      <dgm:prSet presAssocID="{43160B18-4817-498C-827F-E95F080B66F7}" presName="horz1" presStyleCnt="0"/>
      <dgm:spPr/>
    </dgm:pt>
    <dgm:pt modelId="{9BA4E51F-C9E3-0B4D-8DBB-0BA26E63CE22}" type="pres">
      <dgm:prSet presAssocID="{43160B18-4817-498C-827F-E95F080B66F7}" presName="tx1" presStyleLbl="revTx" presStyleIdx="3" presStyleCnt="4"/>
      <dgm:spPr/>
    </dgm:pt>
    <dgm:pt modelId="{38F6E2D9-05B2-C348-847F-B1274B678BC6}" type="pres">
      <dgm:prSet presAssocID="{43160B18-4817-498C-827F-E95F080B66F7}" presName="vert1" presStyleCnt="0"/>
      <dgm:spPr/>
    </dgm:pt>
  </dgm:ptLst>
  <dgm:cxnLst>
    <dgm:cxn modelId="{E6EAD00B-022B-41DE-B472-3F68970CA73F}" srcId="{A0EC01D0-DB9B-4D56-BCD5-AF0BA7DE85FC}" destId="{B5B6B6BB-F5F8-4EC7-8AC0-8A68C899D693}" srcOrd="2" destOrd="0" parTransId="{8FA9EBEF-B1A4-4C79-ABC1-BCDEF77A9900}" sibTransId="{0A2BE349-6AF6-4E7F-9A44-DEEE58B59D98}"/>
    <dgm:cxn modelId="{4CC70A24-D99F-4DDA-895E-292A9B18DEE9}" srcId="{A0EC01D0-DB9B-4D56-BCD5-AF0BA7DE85FC}" destId="{393C7414-75DF-436C-AFEB-BED24A138498}" srcOrd="0" destOrd="0" parTransId="{170C9951-F44D-42E5-B3DE-7F8E57A86011}" sibTransId="{4A010557-8BC9-4D74-9A05-E89C81A59442}"/>
    <dgm:cxn modelId="{13628F2C-D0DF-4444-8647-EF02E6F69836}" srcId="{A0EC01D0-DB9B-4D56-BCD5-AF0BA7DE85FC}" destId="{43160B18-4817-498C-827F-E95F080B66F7}" srcOrd="3" destOrd="0" parTransId="{378C74DF-6AD5-4611-8614-B3BEBFA67751}" sibTransId="{31361A17-0EFD-4382-94E7-6970CBB15EEB}"/>
    <dgm:cxn modelId="{CBDCD347-2603-452F-BCBE-641144BA31DB}" srcId="{A0EC01D0-DB9B-4D56-BCD5-AF0BA7DE85FC}" destId="{EB5F3619-C51D-4DFB-ABD2-7169B1C46F5A}" srcOrd="1" destOrd="0" parTransId="{361A0CAD-5FC6-4125-972D-81AA9E20F6AA}" sibTransId="{A2D60F3D-415B-4AB9-86DC-C1FC77A470C6}"/>
    <dgm:cxn modelId="{00E1FF74-B346-DE4D-8978-9336511DC367}" type="presOf" srcId="{EB5F3619-C51D-4DFB-ABD2-7169B1C46F5A}" destId="{234B45A7-B129-334D-B505-9F68976C8987}" srcOrd="0" destOrd="0" presId="urn:microsoft.com/office/officeart/2008/layout/LinedList"/>
    <dgm:cxn modelId="{7B1ED0AA-6ED3-974B-B157-E4DCE31F462F}" type="presOf" srcId="{43160B18-4817-498C-827F-E95F080B66F7}" destId="{9BA4E51F-C9E3-0B4D-8DBB-0BA26E63CE22}" srcOrd="0" destOrd="0" presId="urn:microsoft.com/office/officeart/2008/layout/LinedList"/>
    <dgm:cxn modelId="{1275BDB0-96FF-414E-8D58-6EA37EB3AC21}" type="presOf" srcId="{393C7414-75DF-436C-AFEB-BED24A138498}" destId="{9E66236D-F8E2-8549-AA1A-1BCF90677C4E}" srcOrd="0" destOrd="0" presId="urn:microsoft.com/office/officeart/2008/layout/LinedList"/>
    <dgm:cxn modelId="{A7C444DA-1737-F040-9D69-19CA28281A60}" type="presOf" srcId="{A0EC01D0-DB9B-4D56-BCD5-AF0BA7DE85FC}" destId="{1DB450E1-E466-F44D-905F-A350DA4B778B}" srcOrd="0" destOrd="0" presId="urn:microsoft.com/office/officeart/2008/layout/LinedList"/>
    <dgm:cxn modelId="{F91498E4-21FC-9440-BEC9-0E678A2AF4B8}" type="presOf" srcId="{B5B6B6BB-F5F8-4EC7-8AC0-8A68C899D693}" destId="{596D6761-77FE-674A-8EB2-4A1B27188E83}" srcOrd="0" destOrd="0" presId="urn:microsoft.com/office/officeart/2008/layout/LinedList"/>
    <dgm:cxn modelId="{7203310B-AE52-304A-9389-64F230CAC010}" type="presParOf" srcId="{1DB450E1-E466-F44D-905F-A350DA4B778B}" destId="{8452BBCD-AD59-9C4A-85AC-51C3618748E2}" srcOrd="0" destOrd="0" presId="urn:microsoft.com/office/officeart/2008/layout/LinedList"/>
    <dgm:cxn modelId="{F8D78BBC-EC0A-7341-B20D-6E30A31551E7}" type="presParOf" srcId="{1DB450E1-E466-F44D-905F-A350DA4B778B}" destId="{BF9F3DA9-5F2B-E54A-A5D8-D0349C169B3F}" srcOrd="1" destOrd="0" presId="urn:microsoft.com/office/officeart/2008/layout/LinedList"/>
    <dgm:cxn modelId="{1FA1C75D-170B-0C44-8A47-29A061CD6D66}" type="presParOf" srcId="{BF9F3DA9-5F2B-E54A-A5D8-D0349C169B3F}" destId="{9E66236D-F8E2-8549-AA1A-1BCF90677C4E}" srcOrd="0" destOrd="0" presId="urn:microsoft.com/office/officeart/2008/layout/LinedList"/>
    <dgm:cxn modelId="{B9BEEB95-1734-1048-B37C-18753A4D5818}" type="presParOf" srcId="{BF9F3DA9-5F2B-E54A-A5D8-D0349C169B3F}" destId="{57F1208D-B8B2-724C-A79D-65A5F58075D4}" srcOrd="1" destOrd="0" presId="urn:microsoft.com/office/officeart/2008/layout/LinedList"/>
    <dgm:cxn modelId="{CD8F4811-43EC-7A44-B19A-6712800531EA}" type="presParOf" srcId="{1DB450E1-E466-F44D-905F-A350DA4B778B}" destId="{C5BFD467-6FC1-8F4E-A850-ED359FD86D74}" srcOrd="2" destOrd="0" presId="urn:microsoft.com/office/officeart/2008/layout/LinedList"/>
    <dgm:cxn modelId="{16E94C00-21A1-AA40-A987-9E1DB4DBA086}" type="presParOf" srcId="{1DB450E1-E466-F44D-905F-A350DA4B778B}" destId="{635634FF-E12D-A54D-AF26-4702AC72E92E}" srcOrd="3" destOrd="0" presId="urn:microsoft.com/office/officeart/2008/layout/LinedList"/>
    <dgm:cxn modelId="{1F6AD8FE-A3FD-5A42-B53E-E46E12C9CAC9}" type="presParOf" srcId="{635634FF-E12D-A54D-AF26-4702AC72E92E}" destId="{234B45A7-B129-334D-B505-9F68976C8987}" srcOrd="0" destOrd="0" presId="urn:microsoft.com/office/officeart/2008/layout/LinedList"/>
    <dgm:cxn modelId="{CCFF2A1D-D93C-FD4A-B5E0-D03AE549613E}" type="presParOf" srcId="{635634FF-E12D-A54D-AF26-4702AC72E92E}" destId="{DE04D66B-8E33-1B4A-8AE4-87534C7704EE}" srcOrd="1" destOrd="0" presId="urn:microsoft.com/office/officeart/2008/layout/LinedList"/>
    <dgm:cxn modelId="{3B7B73FB-0E9B-5E4D-9E12-6FFF8709C943}" type="presParOf" srcId="{1DB450E1-E466-F44D-905F-A350DA4B778B}" destId="{A2614142-EA46-FE4A-9ED4-156D892469C6}" srcOrd="4" destOrd="0" presId="urn:microsoft.com/office/officeart/2008/layout/LinedList"/>
    <dgm:cxn modelId="{14AE2CED-8846-8943-9491-CBEC53D72C07}" type="presParOf" srcId="{1DB450E1-E466-F44D-905F-A350DA4B778B}" destId="{396E96F1-7995-6049-9DBF-32A82C51B759}" srcOrd="5" destOrd="0" presId="urn:microsoft.com/office/officeart/2008/layout/LinedList"/>
    <dgm:cxn modelId="{07CCA526-2610-D049-9165-FEDCFFE69317}" type="presParOf" srcId="{396E96F1-7995-6049-9DBF-32A82C51B759}" destId="{596D6761-77FE-674A-8EB2-4A1B27188E83}" srcOrd="0" destOrd="0" presId="urn:microsoft.com/office/officeart/2008/layout/LinedList"/>
    <dgm:cxn modelId="{F88EDB2A-B4CF-954C-91CD-23CD1D005BC8}" type="presParOf" srcId="{396E96F1-7995-6049-9DBF-32A82C51B759}" destId="{E611254B-7C73-704F-A755-F950DB13BD0E}" srcOrd="1" destOrd="0" presId="urn:microsoft.com/office/officeart/2008/layout/LinedList"/>
    <dgm:cxn modelId="{449033BE-11DC-2C43-9C92-5BAE32B97CE2}" type="presParOf" srcId="{1DB450E1-E466-F44D-905F-A350DA4B778B}" destId="{D4F3C8D0-CA5E-1B45-8217-9CB330492B49}" srcOrd="6" destOrd="0" presId="urn:microsoft.com/office/officeart/2008/layout/LinedList"/>
    <dgm:cxn modelId="{EE66EEBE-FA3F-924A-8CD4-FF2F02A8B9E4}" type="presParOf" srcId="{1DB450E1-E466-F44D-905F-A350DA4B778B}" destId="{681359D6-8E15-F44B-8169-D836CEFE49C0}" srcOrd="7" destOrd="0" presId="urn:microsoft.com/office/officeart/2008/layout/LinedList"/>
    <dgm:cxn modelId="{0AEC4527-D95A-9749-9D76-B8391BB50DB9}" type="presParOf" srcId="{681359D6-8E15-F44B-8169-D836CEFE49C0}" destId="{9BA4E51F-C9E3-0B4D-8DBB-0BA26E63CE22}" srcOrd="0" destOrd="0" presId="urn:microsoft.com/office/officeart/2008/layout/LinedList"/>
    <dgm:cxn modelId="{28988AB8-7F16-E14B-B5AC-6A95B8C59D63}" type="presParOf" srcId="{681359D6-8E15-F44B-8169-D836CEFE49C0}" destId="{38F6E2D9-05B2-C348-847F-B1274B678BC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D99847-AF9F-4B71-9F6F-D80771BAC69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EB85A-8095-4B14-B899-97415947A963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1935D-D642-492A-AE6C-22B87A210182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Aplicações</a:t>
          </a:r>
        </a:p>
      </dsp:txBody>
      <dsp:txXfrm>
        <a:off x="1941716" y="718"/>
        <a:ext cx="4571887" cy="1681139"/>
      </dsp:txXfrm>
    </dsp:sp>
    <dsp:sp modelId="{2B70847C-D15A-4003-BCDD-FD67B93A7AE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2A346-8748-4B57-8E46-97B1CDD13CD0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3B3DB-F176-4A6B-889D-EDE06C32C2A3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OLAP vs OLPT</a:t>
          </a:r>
        </a:p>
      </dsp:txBody>
      <dsp:txXfrm>
        <a:off x="1941716" y="2102143"/>
        <a:ext cx="4571887" cy="1681139"/>
      </dsp:txXfrm>
    </dsp:sp>
    <dsp:sp modelId="{2AC090A2-74DD-46A2-9961-3E92CC95FD5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0A2F9-E8C0-43D9-836E-A19BA523347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FDACA-D82C-4AFB-8639-4C56FEF2EF3F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warehouses - características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746D4-7E1D-AB45-841D-77299901BD59}">
      <dsp:nvSpPr>
        <dsp:cNvPr id="0" name=""/>
        <dsp:cNvSpPr/>
      </dsp:nvSpPr>
      <dsp:spPr>
        <a:xfrm>
          <a:off x="0" y="92997"/>
          <a:ext cx="6513603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Sistemas Gerenciadores de Bancos de Dados</a:t>
          </a:r>
        </a:p>
      </dsp:txBody>
      <dsp:txXfrm>
        <a:off x="64083" y="157080"/>
        <a:ext cx="6385437" cy="1184574"/>
      </dsp:txXfrm>
    </dsp:sp>
    <dsp:sp modelId="{51ADDC1C-97C3-2945-82F9-8B6D95EBAD22}">
      <dsp:nvSpPr>
        <dsp:cNvPr id="0" name=""/>
        <dsp:cNvSpPr/>
      </dsp:nvSpPr>
      <dsp:spPr>
        <a:xfrm>
          <a:off x="0" y="1405737"/>
          <a:ext cx="6513603" cy="1536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Manter a </a:t>
          </a:r>
          <a:r>
            <a:rPr lang="en-US" sz="2600" b="1" kern="1200"/>
            <a:t>integridade</a:t>
          </a:r>
          <a:r>
            <a:rPr lang="en-US" sz="2600" kern="1200"/>
            <a:t> de coleções de dados baseados em </a:t>
          </a:r>
          <a:r>
            <a:rPr lang="en-US" sz="2600" b="1" kern="1200"/>
            <a:t>restrições</a:t>
          </a:r>
          <a:r>
            <a:rPr lang="en-US" sz="2600" kern="1200"/>
            <a:t> impostas pelo </a:t>
          </a:r>
          <a:r>
            <a:rPr lang="en-US" sz="2600" b="1" kern="1200"/>
            <a:t>modelo</a:t>
          </a:r>
          <a:r>
            <a:rPr lang="en-US" sz="2600" kern="1200"/>
            <a:t> (relacional, orientado a objetos, hierárquico, etc.)</a:t>
          </a:r>
        </a:p>
      </dsp:txBody>
      <dsp:txXfrm>
        <a:off x="0" y="1405737"/>
        <a:ext cx="6513603" cy="1536975"/>
      </dsp:txXfrm>
    </dsp:sp>
    <dsp:sp modelId="{4E98C1F5-7870-1342-9267-2C8B7F21E568}">
      <dsp:nvSpPr>
        <dsp:cNvPr id="0" name=""/>
        <dsp:cNvSpPr/>
      </dsp:nvSpPr>
      <dsp:spPr>
        <a:xfrm>
          <a:off x="0" y="2942713"/>
          <a:ext cx="6513603" cy="13127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Data Warehouses </a:t>
          </a:r>
        </a:p>
      </dsp:txBody>
      <dsp:txXfrm>
        <a:off x="64083" y="3006796"/>
        <a:ext cx="6385437" cy="1184574"/>
      </dsp:txXfrm>
    </dsp:sp>
    <dsp:sp modelId="{D1B21CF5-07CF-F247-8DF3-0E075F82FED5}">
      <dsp:nvSpPr>
        <dsp:cNvPr id="0" name=""/>
        <dsp:cNvSpPr/>
      </dsp:nvSpPr>
      <dsp:spPr>
        <a:xfrm>
          <a:off x="0" y="4255453"/>
          <a:ext cx="6513603" cy="1536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servir principalmente a aplicações de apoio à decisão – otimizados para a </a:t>
          </a:r>
          <a:r>
            <a:rPr lang="en-US" sz="2600" b="1" kern="1200"/>
            <a:t>recuperação de dados</a:t>
          </a:r>
          <a:r>
            <a:rPr lang="en-US" sz="2600" kern="1200"/>
            <a:t>, e </a:t>
          </a:r>
          <a:r>
            <a:rPr lang="en-US" sz="2600" b="1" kern="1200"/>
            <a:t>não</a:t>
          </a:r>
          <a:r>
            <a:rPr lang="en-US" sz="2600" kern="1200"/>
            <a:t> para o </a:t>
          </a:r>
          <a:r>
            <a:rPr lang="en-US" sz="2600" b="1" kern="1200"/>
            <a:t>processamento de transações</a:t>
          </a:r>
          <a:endParaRPr lang="en-US" sz="2600" kern="1200"/>
        </a:p>
      </dsp:txBody>
      <dsp:txXfrm>
        <a:off x="0" y="4255453"/>
        <a:ext cx="6513603" cy="15369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AA86CB-8A5C-0643-A23B-5408DBD0991A}">
      <dsp:nvSpPr>
        <dsp:cNvPr id="0" name=""/>
        <dsp:cNvSpPr/>
      </dsp:nvSpPr>
      <dsp:spPr>
        <a:xfrm>
          <a:off x="0" y="210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9A643-B431-7B47-B123-670C067879C5}">
      <dsp:nvSpPr>
        <dsp:cNvPr id="0" name=""/>
        <dsp:cNvSpPr/>
      </dsp:nvSpPr>
      <dsp:spPr>
        <a:xfrm>
          <a:off x="0" y="2100"/>
          <a:ext cx="6893773" cy="21960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“Data warehouse </a:t>
          </a:r>
          <a:r>
            <a:rPr lang="en-US" sz="2600" kern="1200" dirty="0" err="1"/>
            <a:t>é</a:t>
          </a:r>
          <a:r>
            <a:rPr lang="en-US" sz="2600" kern="1200" dirty="0"/>
            <a:t> </a:t>
          </a:r>
          <a:r>
            <a:rPr lang="en-US" sz="2600" kern="1200" dirty="0" err="1"/>
            <a:t>uma</a:t>
          </a:r>
          <a:r>
            <a:rPr lang="en-US" sz="2600" kern="1200" dirty="0"/>
            <a:t> </a:t>
          </a:r>
          <a:r>
            <a:rPr lang="en-US" sz="2600" b="1" kern="1200" dirty="0" err="1"/>
            <a:t>coleção</a:t>
          </a:r>
          <a:r>
            <a:rPr lang="en-US" sz="2600" b="1" kern="1200" dirty="0"/>
            <a:t> de dados</a:t>
          </a:r>
          <a:r>
            <a:rPr lang="en-US" sz="2600" kern="1200" dirty="0"/>
            <a:t> </a:t>
          </a:r>
          <a:r>
            <a:rPr lang="en-US" sz="2600" kern="1200" dirty="0" err="1"/>
            <a:t>orientada</a:t>
          </a:r>
          <a:r>
            <a:rPr lang="en-US" sz="2600" kern="1200" dirty="0"/>
            <a:t> a </a:t>
          </a:r>
          <a:r>
            <a:rPr lang="en-US" sz="2600" b="1" kern="1200" dirty="0" err="1"/>
            <a:t>assunto</a:t>
          </a:r>
          <a:r>
            <a:rPr lang="en-US" sz="2600" kern="1200" dirty="0"/>
            <a:t>, </a:t>
          </a:r>
          <a:r>
            <a:rPr lang="en-US" sz="2600" b="1" kern="1200" dirty="0" err="1"/>
            <a:t>integrada</a:t>
          </a:r>
          <a:r>
            <a:rPr lang="en-US" sz="2600" kern="1200" dirty="0"/>
            <a:t>, </a:t>
          </a:r>
          <a:r>
            <a:rPr lang="en-US" sz="2600" b="1" kern="1200" dirty="0" err="1"/>
            <a:t>não</a:t>
          </a:r>
          <a:r>
            <a:rPr lang="en-US" sz="2600" b="1" kern="1200" dirty="0"/>
            <a:t> </a:t>
          </a:r>
          <a:r>
            <a:rPr lang="en-US" sz="2600" b="1" kern="1200" dirty="0" err="1"/>
            <a:t>volátil</a:t>
          </a:r>
          <a:r>
            <a:rPr lang="en-US" sz="2600" kern="1200" dirty="0"/>
            <a:t>, </a:t>
          </a:r>
          <a:r>
            <a:rPr lang="en-US" sz="2600" b="1" kern="1200" dirty="0" err="1"/>
            <a:t>variável</a:t>
          </a:r>
          <a:r>
            <a:rPr lang="en-US" sz="2600" b="1" kern="1200" dirty="0"/>
            <a:t> no tempo</a:t>
          </a:r>
          <a:r>
            <a:rPr lang="en-US" sz="2600" kern="1200" dirty="0"/>
            <a:t> para o </a:t>
          </a:r>
          <a:r>
            <a:rPr lang="en-US" sz="2600" b="1" kern="1200" dirty="0" err="1"/>
            <a:t>suporte</a:t>
          </a:r>
          <a:r>
            <a:rPr lang="en-US" sz="2600" b="1" kern="1200" dirty="0"/>
            <a:t> </a:t>
          </a:r>
          <a:r>
            <a:rPr lang="en-US" sz="2600" b="1" kern="1200" dirty="0" err="1"/>
            <a:t>às</a:t>
          </a:r>
          <a:r>
            <a:rPr lang="en-US" sz="2600" b="1" kern="1200" dirty="0"/>
            <a:t> </a:t>
          </a:r>
          <a:r>
            <a:rPr lang="en-US" sz="2600" b="1" kern="1200" dirty="0" err="1"/>
            <a:t>decisões</a:t>
          </a:r>
          <a:r>
            <a:rPr lang="en-US" sz="2600" b="1" kern="1200" dirty="0"/>
            <a:t> </a:t>
          </a:r>
          <a:r>
            <a:rPr lang="en-US" sz="2600" kern="1200" dirty="0"/>
            <a:t>da </a:t>
          </a:r>
          <a:r>
            <a:rPr lang="en-US" sz="2600" kern="1200" dirty="0" err="1"/>
            <a:t>gerência</a:t>
          </a:r>
          <a:r>
            <a:rPr lang="en-US" sz="2600" kern="1200" dirty="0"/>
            <a:t>”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Inmon</a:t>
          </a:r>
          <a:r>
            <a:rPr lang="en-US" sz="2600" kern="1200" dirty="0"/>
            <a:t> (1992)</a:t>
          </a:r>
        </a:p>
      </dsp:txBody>
      <dsp:txXfrm>
        <a:off x="0" y="2100"/>
        <a:ext cx="6893773" cy="2196059"/>
      </dsp:txXfrm>
    </dsp:sp>
    <dsp:sp modelId="{680E9EA0-A1BB-D54B-B85A-8494B8320A6E}">
      <dsp:nvSpPr>
        <dsp:cNvPr id="0" name=""/>
        <dsp:cNvSpPr/>
      </dsp:nvSpPr>
      <dsp:spPr>
        <a:xfrm>
          <a:off x="0" y="2198159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02AB1-0A5E-064D-92E4-86004EFAC2FA}">
      <dsp:nvSpPr>
        <dsp:cNvPr id="0" name=""/>
        <dsp:cNvSpPr/>
      </dsp:nvSpPr>
      <dsp:spPr>
        <a:xfrm>
          <a:off x="0" y="2198159"/>
          <a:ext cx="6900512" cy="1752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0" y="2198159"/>
        <a:ext cx="6900512" cy="17524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BFD9E-7AFC-E24A-97DF-386BC4DB21A1}">
      <dsp:nvSpPr>
        <dsp:cNvPr id="0" name=""/>
        <dsp:cNvSpPr/>
      </dsp:nvSpPr>
      <dsp:spPr>
        <a:xfrm>
          <a:off x="0" y="637857"/>
          <a:ext cx="6513603" cy="1484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Acesso a dados para análise complexa, descoberta de conhecimento e tomada de decisão</a:t>
          </a:r>
        </a:p>
      </dsp:txBody>
      <dsp:txXfrm>
        <a:off x="72479" y="710336"/>
        <a:ext cx="6368645" cy="1339772"/>
      </dsp:txXfrm>
    </dsp:sp>
    <dsp:sp modelId="{CFE5BF3E-F035-3A49-BB8D-434AE540A550}">
      <dsp:nvSpPr>
        <dsp:cNvPr id="0" name=""/>
        <dsp:cNvSpPr/>
      </dsp:nvSpPr>
      <dsp:spPr>
        <a:xfrm>
          <a:off x="0" y="2200348"/>
          <a:ext cx="6513603" cy="148473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Dão suporte a demandas de alto desempenho sobre os dados e informações de uma organização</a:t>
          </a:r>
        </a:p>
      </dsp:txBody>
      <dsp:txXfrm>
        <a:off x="72479" y="2272827"/>
        <a:ext cx="6368645" cy="1339772"/>
      </dsp:txXfrm>
    </dsp:sp>
    <dsp:sp modelId="{C0F84F4C-A71D-6643-B9D3-216FAF637EF2}">
      <dsp:nvSpPr>
        <dsp:cNvPr id="0" name=""/>
        <dsp:cNvSpPr/>
      </dsp:nvSpPr>
      <dsp:spPr>
        <a:xfrm>
          <a:off x="0" y="3762838"/>
          <a:ext cx="6513603" cy="14847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Suporta diversos tipos de aplicações: OLAP, DSS, aplicações de migração de dados (ETL – Extração, transformação e carregamento) </a:t>
          </a:r>
        </a:p>
      </dsp:txBody>
      <dsp:txXfrm>
        <a:off x="72479" y="3835317"/>
        <a:ext cx="6368645" cy="13397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982ABF-7444-2042-94CA-89A8EAB02E9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464CB-DBA2-F04C-8BED-3AEA5805BFCA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Bancos de dados multidimensionais que suportam análises dinâmicas e consultas extremamente complextas com baixo tempo de resposta.</a:t>
          </a:r>
          <a:endParaRPr lang="en-US" sz="2900" kern="1200"/>
        </a:p>
      </dsp:txBody>
      <dsp:txXfrm>
        <a:off x="0" y="2703"/>
        <a:ext cx="6900512" cy="1843578"/>
      </dsp:txXfrm>
    </dsp:sp>
    <dsp:sp modelId="{ECA7E4F6-54F6-A44F-BD9D-FC4CC088D440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82CBC-0EF6-BA4B-BF23-2F0DA1BD24A9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Pré-processam as agregações de dados, deixando as informações prontas de todos os cruzamentos possíveis para dar resposta instantânea à consulta do usuário</a:t>
          </a:r>
          <a:endParaRPr lang="en-US" sz="2900" kern="1200"/>
        </a:p>
      </dsp:txBody>
      <dsp:txXfrm>
        <a:off x="0" y="1846281"/>
        <a:ext cx="6900512" cy="1843578"/>
      </dsp:txXfrm>
    </dsp:sp>
    <dsp:sp modelId="{A9D21DF0-9BC3-8648-A6AC-17B939A9268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DCAA-F990-1F4A-8E67-235F4C2E0546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/>
            <a:t>Possuem: mapa de acesso, informações detalhadas e valores agregados</a:t>
          </a:r>
          <a:endParaRPr lang="en-US" sz="2900" kern="1200"/>
        </a:p>
      </dsp:txBody>
      <dsp:txXfrm>
        <a:off x="0" y="3689859"/>
        <a:ext cx="6900512" cy="1843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4F687-8F24-6C44-9B85-73BD704FC8D8}">
      <dsp:nvSpPr>
        <dsp:cNvPr id="0" name=""/>
        <dsp:cNvSpPr/>
      </dsp:nvSpPr>
      <dsp:spPr>
        <a:xfrm>
          <a:off x="0" y="77841"/>
          <a:ext cx="6364224" cy="50368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MOLAP (Multidimensional OLAP)</a:t>
          </a:r>
          <a:endParaRPr lang="en-US" sz="2100" kern="1200"/>
        </a:p>
      </dsp:txBody>
      <dsp:txXfrm>
        <a:off x="24588" y="102429"/>
        <a:ext cx="6315048" cy="454509"/>
      </dsp:txXfrm>
    </dsp:sp>
    <dsp:sp modelId="{F21DA43C-3BEC-3449-9C49-9220461A9BC6}">
      <dsp:nvSpPr>
        <dsp:cNvPr id="0" name=""/>
        <dsp:cNvSpPr/>
      </dsp:nvSpPr>
      <dsp:spPr>
        <a:xfrm>
          <a:off x="0" y="581526"/>
          <a:ext cx="6364224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Dados e agregações armazenados no cubo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Boa performance de processamento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Maior consumo de espaço</a:t>
          </a:r>
          <a:endParaRPr lang="en-US" sz="1600" kern="1200"/>
        </a:p>
      </dsp:txBody>
      <dsp:txXfrm>
        <a:off x="0" y="581526"/>
        <a:ext cx="6364224" cy="825930"/>
      </dsp:txXfrm>
    </dsp:sp>
    <dsp:sp modelId="{871F62EB-2EAD-174A-9796-A2D8AC835890}">
      <dsp:nvSpPr>
        <dsp:cNvPr id="0" name=""/>
        <dsp:cNvSpPr/>
      </dsp:nvSpPr>
      <dsp:spPr>
        <a:xfrm>
          <a:off x="0" y="1407455"/>
          <a:ext cx="6364224" cy="50368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ROLAP (Relational OLAP)</a:t>
          </a:r>
          <a:endParaRPr lang="en-US" sz="2100" kern="1200"/>
        </a:p>
      </dsp:txBody>
      <dsp:txXfrm>
        <a:off x="24588" y="1432043"/>
        <a:ext cx="6315048" cy="454509"/>
      </dsp:txXfrm>
    </dsp:sp>
    <dsp:sp modelId="{46DB2679-F0B5-2340-9353-6F3C37008245}">
      <dsp:nvSpPr>
        <dsp:cNvPr id="0" name=""/>
        <dsp:cNvSpPr/>
      </dsp:nvSpPr>
      <dsp:spPr>
        <a:xfrm>
          <a:off x="0" y="1911141"/>
          <a:ext cx="6364224" cy="1651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Dados permanecem no relacional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Agregações são armazenadas no relacional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Pior performance de consulta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Pior performance de processamento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Maior carga de processamento para o DW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Dados real-time</a:t>
          </a:r>
          <a:endParaRPr lang="en-US" sz="1600" kern="1200"/>
        </a:p>
      </dsp:txBody>
      <dsp:txXfrm>
        <a:off x="0" y="1911141"/>
        <a:ext cx="6364224" cy="1651860"/>
      </dsp:txXfrm>
    </dsp:sp>
    <dsp:sp modelId="{6A4D9D58-D481-294B-9BFE-112630FF14F7}">
      <dsp:nvSpPr>
        <dsp:cNvPr id="0" name=""/>
        <dsp:cNvSpPr/>
      </dsp:nvSpPr>
      <dsp:spPr>
        <a:xfrm>
          <a:off x="0" y="3563001"/>
          <a:ext cx="6364224" cy="50368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HOLAP (Hybrid OLAP)</a:t>
          </a:r>
          <a:endParaRPr lang="en-US" sz="2100" kern="1200"/>
        </a:p>
      </dsp:txBody>
      <dsp:txXfrm>
        <a:off x="24588" y="3587589"/>
        <a:ext cx="6315048" cy="454509"/>
      </dsp:txXfrm>
    </dsp:sp>
    <dsp:sp modelId="{83EE993D-7F08-1F48-8175-2CEF5E4FF94A}">
      <dsp:nvSpPr>
        <dsp:cNvPr id="0" name=""/>
        <dsp:cNvSpPr/>
      </dsp:nvSpPr>
      <dsp:spPr>
        <a:xfrm>
          <a:off x="0" y="4066686"/>
          <a:ext cx="6364224" cy="1369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2064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Dados permanecem no relacional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Agregações no cubo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Melhor tempo de processamento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Performance média de consultas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/>
            <a:t>Menor consumo de espaço</a:t>
          </a:r>
          <a:endParaRPr lang="en-US" sz="1600" kern="1200"/>
        </a:p>
      </dsp:txBody>
      <dsp:txXfrm>
        <a:off x="0" y="4066686"/>
        <a:ext cx="6364224" cy="13693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E999E-A52A-8C4E-8FBE-C3ACE2C08DEE}">
      <dsp:nvSpPr>
        <dsp:cNvPr id="0" name=""/>
        <dsp:cNvSpPr/>
      </dsp:nvSpPr>
      <dsp:spPr>
        <a:xfrm>
          <a:off x="0" y="354743"/>
          <a:ext cx="6263640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/>
            <a:t>Não requerem licenciamento? 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/>
            <a:t>O orçamento pode ser revertido em entregáveis e adaptações no ambiente</a:t>
          </a:r>
          <a:endParaRPr lang="en-US" sz="2000" kern="1200"/>
        </a:p>
      </dsp:txBody>
      <dsp:txXfrm>
        <a:off x="0" y="354743"/>
        <a:ext cx="6263640" cy="1449000"/>
      </dsp:txXfrm>
    </dsp:sp>
    <dsp:sp modelId="{1AA7EC4A-0395-6948-967E-AB6A75809F13}">
      <dsp:nvSpPr>
        <dsp:cNvPr id="0" name=""/>
        <dsp:cNvSpPr/>
      </dsp:nvSpPr>
      <dsp:spPr>
        <a:xfrm>
          <a:off x="313182" y="59543"/>
          <a:ext cx="4384548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Se são gratuitas</a:t>
          </a:r>
          <a:endParaRPr lang="en-US" sz="2000" kern="1200"/>
        </a:p>
      </dsp:txBody>
      <dsp:txXfrm>
        <a:off x="342003" y="88364"/>
        <a:ext cx="4326906" cy="532758"/>
      </dsp:txXfrm>
    </dsp:sp>
    <dsp:sp modelId="{C4127361-737E-944A-982D-20A8CF6E784E}">
      <dsp:nvSpPr>
        <dsp:cNvPr id="0" name=""/>
        <dsp:cNvSpPr/>
      </dsp:nvSpPr>
      <dsp:spPr>
        <a:xfrm>
          <a:off x="0" y="2206943"/>
          <a:ext cx="626364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/>
            <a:t>Há profissionais no mercado aptos a trabalharem com a solução? Os profissionais da solução custam caro?</a:t>
          </a:r>
          <a:endParaRPr lang="en-US" sz="2000" kern="1200"/>
        </a:p>
      </dsp:txBody>
      <dsp:txXfrm>
        <a:off x="0" y="2206943"/>
        <a:ext cx="6263640" cy="1417500"/>
      </dsp:txXfrm>
    </dsp:sp>
    <dsp:sp modelId="{B6EA816E-B06D-3448-B6F8-9FDDDEE56248}">
      <dsp:nvSpPr>
        <dsp:cNvPr id="0" name=""/>
        <dsp:cNvSpPr/>
      </dsp:nvSpPr>
      <dsp:spPr>
        <a:xfrm>
          <a:off x="313182" y="1911743"/>
          <a:ext cx="4384548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Se são padrão de mercado</a:t>
          </a:r>
          <a:endParaRPr lang="en-US" sz="2000" kern="1200"/>
        </a:p>
      </dsp:txBody>
      <dsp:txXfrm>
        <a:off x="342003" y="1940564"/>
        <a:ext cx="4326906" cy="532758"/>
      </dsp:txXfrm>
    </dsp:sp>
    <dsp:sp modelId="{35DEE61E-78E3-7D40-80A2-0271BA290DB1}">
      <dsp:nvSpPr>
        <dsp:cNvPr id="0" name=""/>
        <dsp:cNvSpPr/>
      </dsp:nvSpPr>
      <dsp:spPr>
        <a:xfrm>
          <a:off x="0" y="4027644"/>
          <a:ext cx="6263640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416560" rIns="48612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/>
            <a:t>Quando o projeto amadurecer e crescer, vai ser possível migrar com facilidade para soluções mais robustas?</a:t>
          </a:r>
          <a:endParaRPr lang="en-US" sz="2000" kern="1200"/>
        </a:p>
      </dsp:txBody>
      <dsp:txXfrm>
        <a:off x="0" y="4027644"/>
        <a:ext cx="6263640" cy="1417500"/>
      </dsp:txXfrm>
    </dsp:sp>
    <dsp:sp modelId="{C049083A-68A6-7C44-BCD2-D593A54EEDFD}">
      <dsp:nvSpPr>
        <dsp:cNvPr id="0" name=""/>
        <dsp:cNvSpPr/>
      </dsp:nvSpPr>
      <dsp:spPr>
        <a:xfrm>
          <a:off x="313182" y="3732443"/>
          <a:ext cx="4384548" cy="590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Se são escaláveis para soluções pagas</a:t>
          </a:r>
          <a:endParaRPr lang="en-US" sz="2000" kern="1200"/>
        </a:p>
      </dsp:txBody>
      <dsp:txXfrm>
        <a:off x="342003" y="3761264"/>
        <a:ext cx="4326906" cy="5327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2BBCD-AD59-9C4A-85AC-51C3618748E2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66236D-F8E2-8549-AA1A-1BCF90677C4E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/>
            <a:t>Tabelas de Dimensão, nomeá-las como </a:t>
          </a:r>
          <a:r>
            <a:rPr lang="pt-BR" sz="3800" b="1" kern="1200" dirty="0" err="1"/>
            <a:t>D_NomeDaTabela</a:t>
          </a:r>
          <a:endParaRPr lang="en-US" sz="3800" b="1" kern="1200" dirty="0"/>
        </a:p>
      </dsp:txBody>
      <dsp:txXfrm>
        <a:off x="0" y="0"/>
        <a:ext cx="6900512" cy="1384035"/>
      </dsp:txXfrm>
    </dsp:sp>
    <dsp:sp modelId="{C5BFD467-6FC1-8F4E-A850-ED359FD86D74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B45A7-B129-334D-B505-9F68976C8987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 dirty="0"/>
            <a:t>Tabela Fato, nomear como </a:t>
          </a:r>
          <a:r>
            <a:rPr lang="pt-BR" sz="3800" b="1" kern="1200" dirty="0" err="1"/>
            <a:t>F_NomeDaTabela</a:t>
          </a:r>
          <a:endParaRPr lang="en-US" sz="3800" b="1" kern="1200" dirty="0"/>
        </a:p>
      </dsp:txBody>
      <dsp:txXfrm>
        <a:off x="0" y="1384035"/>
        <a:ext cx="6900512" cy="1384035"/>
      </dsp:txXfrm>
    </dsp:sp>
    <dsp:sp modelId="{A2614142-EA46-FE4A-9ED4-156D892469C6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D6761-77FE-674A-8EB2-4A1B27188E83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/>
            <a:t>Dê nomes significativos para as tabelas e colunas</a:t>
          </a:r>
          <a:endParaRPr lang="en-US" sz="3800" kern="1200"/>
        </a:p>
      </dsp:txBody>
      <dsp:txXfrm>
        <a:off x="0" y="2768070"/>
        <a:ext cx="6900512" cy="1384035"/>
      </dsp:txXfrm>
    </dsp:sp>
    <dsp:sp modelId="{D4F3C8D0-CA5E-1B45-8217-9CB330492B49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4E51F-C9E3-0B4D-8DBB-0BA26E63CE22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800" kern="1200"/>
            <a:t>Crie um notebook com os significados das tabelas e colunas</a:t>
          </a:r>
          <a:endParaRPr lang="en-US" sz="3800" kern="1200"/>
        </a:p>
      </dsp:txBody>
      <dsp:txXfrm>
        <a:off x="0" y="4152105"/>
        <a:ext cx="6900512" cy="1384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D0F7E-43A2-A84E-AA0D-FA3364C65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B59D10-C52A-3B4D-BB99-4A7AF7F6F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74215DB-0A8A-FB4F-822B-B6044282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BF038E-63B5-4543-9DEE-163EC578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11F92C-C39D-E540-9B7D-DDA5E6C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7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C14EB-B6AC-2844-BD98-40EE64E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FBFBE0-14BF-A240-A60A-9D742758A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1B3DA2-37C0-F544-A3F0-0F6BE814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0C42E5-DE12-2B45-8730-37ACE729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ED8F6F-2535-EC4D-9EC7-7AE2EF56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71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65E1D7-4FC9-C240-9134-DB7BD95FE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B2DB76-45A6-4648-9526-147A6F331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E8784A-DFC6-2743-B1F1-E7D42416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5005BE-6AD0-FF47-99D1-7CCED0B0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D28448-5E87-C24D-8BA9-1204AECB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3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148FA-C9A0-FC4D-A415-B97C7086A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FBAFED-7E35-8140-854E-D81B74723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26C097-60AB-5C4E-BF4E-1E7C95D4D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C302DA-20FF-124B-8B1A-AD5DDF71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CB66CF-8264-EA4D-ADEF-7FA2B403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0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37E401-403B-2645-A66F-CEF1EA92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F8001E-A94A-C44B-AD71-C102CF9DB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3A2947-52E1-0445-BD99-E490E7825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3453B8-164C-154A-8D97-7CFCEAC2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E7B7B5-20FE-A845-BFB5-FCEF5E70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8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F7C01-EC82-354B-B303-2BC83482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C26111-7184-E847-A060-02858130B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5D79F9-0C53-4E4B-876F-BF11EBE08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E08C6C-B3CB-8C48-94BB-088609170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78D81-94B7-B54B-A1DF-C9CCDE12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9CBE63-7722-0043-9A26-387FD15A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6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C0AB8-1B81-0C4E-AEFA-B87F7657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DC4A44-B31C-C349-8F03-2A8149E29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231750-F596-D74B-B808-89A5EE94F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28E2C6C-32DC-5647-875C-AB5BB1737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D4274E-F457-9D4E-A82D-3A06766A8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B9FB4F6-57D5-6A4D-8432-82BAD0F1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E31E9DD-EA47-2C4C-97FD-898906B20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9AFE16C-DB47-B649-9BEF-22BC2B77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0E7B1-BE1B-7F4C-92A9-551B0558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1655F8B-317F-2048-A3B6-EB44913F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16CE4CA-518A-E343-A1A0-EDD9F8599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93B1125-BA8E-CA4F-BA1D-C3EA67B05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7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8DD53A-26B1-D241-B8B6-6030FC046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F2C9B2-316A-CB47-8984-040CF29F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61143D-84E7-5145-AA62-A5532151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6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C271A-E806-274F-80D8-24F25327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057EBC-8E8B-154C-B78D-472DCA55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7EA466-D792-C943-A626-841EADC2B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12BDBC-6D18-1D40-A9A5-E9B289633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2B7646-290A-F147-963C-209DC2928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4A8952-A06E-8D40-861B-D4737D8C7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1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CE5000-B26E-4541-9409-AE3BEC79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4D1A9F2-99D9-424D-88EF-477DFFDD6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72DF46-7A6A-4840-9347-CE793F8A5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E664E-F496-F24E-8693-37569AF3F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0B5385-09D2-3D48-9A38-510BBA65B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6A3F5A-3A37-3944-BBD1-2A86E40F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2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6706DA8-ACED-FA4E-8101-1827BFB6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18D9C4-B8DE-6941-83B5-7593B456A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C7FE7B-709F-E344-82E8-98F1A4C3A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5E099-EB8B-D140-B874-2189E3BA0719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1E2009-CE8F-1B4F-B5DD-AC7273A79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D2E88B-BA8A-6F4F-B95A-5704A17D2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B26FF-F837-1344-BE9A-00B0900A289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5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>
            <a:extLst>
              <a:ext uri="{FF2B5EF4-FFF2-40B4-BE49-F238E27FC236}">
                <a16:creationId xmlns:a16="http://schemas.microsoft.com/office/drawing/2014/main" id="{5D09D014-5769-4BEC-8205-5A73C9E7C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Data Warehouse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>
            <a:normAutofit/>
          </a:bodyPr>
          <a:lstStyle/>
          <a:p>
            <a:r>
              <a:rPr lang="en-US"/>
              <a:t>ETL </a:t>
            </a:r>
            <a:r>
              <a:rPr lang="mr-IN"/>
              <a:t>–</a:t>
            </a:r>
            <a:r>
              <a:rPr lang="en-US"/>
              <a:t> Extract Tranform 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8022" y="713313"/>
            <a:ext cx="3815778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Extração, Transformação e Carregamento:</a:t>
            </a:r>
          </a:p>
          <a:p>
            <a:pPr lvl="1"/>
            <a:r>
              <a:rPr lang="en-US" sz="2000"/>
              <a:t>São ferramentas que extraem dados de diversos sistemas, transformam esses dados conforme regras de negócio e carregam data marts ou data warehouses.</a:t>
            </a:r>
          </a:p>
        </p:txBody>
      </p:sp>
    </p:spTree>
    <p:extLst>
      <p:ext uri="{BB962C8B-B14F-4D97-AF65-F5344CB8AC3E}">
        <p14:creationId xmlns:p14="http://schemas.microsoft.com/office/powerpoint/2010/main" val="307295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/>
              <a:t>Extração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A primeira etapa do ETL é a extração dos dados de sistemas de origem.</a:t>
            </a:r>
          </a:p>
          <a:p>
            <a:pPr lvl="1"/>
            <a:r>
              <a:rPr lang="en-US" sz="2000"/>
              <a:t>A maioria dos projetos consolidam dados de fontes diversas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1257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009B31-EE3C-4DCE-88F0-EA3FE2AB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82D9556-7EB0-4226-B5CF-E48584DA6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17261" y="889461"/>
            <a:ext cx="3011208" cy="5138270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3400" y="2503565"/>
            <a:ext cx="3619499" cy="1850872"/>
          </a:xfrm>
        </p:spPr>
        <p:txBody>
          <a:bodyPr>
            <a:normAutofit/>
          </a:bodyPr>
          <a:lstStyle/>
          <a:p>
            <a:r>
              <a:rPr lang="en-US"/>
              <a:t>Transformação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740229"/>
            <a:ext cx="5669806" cy="5436734"/>
          </a:xfrm>
        </p:spPr>
        <p:txBody>
          <a:bodyPr anchor="ctr">
            <a:normAutofit/>
          </a:bodyPr>
          <a:lstStyle/>
          <a:p>
            <a:r>
              <a:rPr lang="en-US" sz="1900"/>
              <a:t>Aplicação de regras ou funções aos dados extraídos para derivar os dados a serem carregados</a:t>
            </a:r>
          </a:p>
          <a:p>
            <a:r>
              <a:rPr lang="en-US" sz="1900"/>
              <a:t>Tipos de transformação:</a:t>
            </a:r>
          </a:p>
          <a:p>
            <a:pPr lvl="1"/>
            <a:r>
              <a:rPr lang="en-US" sz="1900"/>
              <a:t>Seleção de determinadas colunas</a:t>
            </a:r>
          </a:p>
          <a:p>
            <a:pPr lvl="1"/>
            <a:r>
              <a:rPr lang="en-US" sz="1900"/>
              <a:t>Tradução de valores codificados (M </a:t>
            </a:r>
            <a:r>
              <a:rPr lang="mr-IN" sz="1900"/>
              <a:t>–</a:t>
            </a:r>
            <a:r>
              <a:rPr lang="en-US" sz="1900"/>
              <a:t> Masculino, F </a:t>
            </a:r>
            <a:r>
              <a:rPr lang="mr-IN" sz="1900"/>
              <a:t>–</a:t>
            </a:r>
            <a:r>
              <a:rPr lang="en-US" sz="1900"/>
              <a:t> Feminino)</a:t>
            </a:r>
          </a:p>
          <a:p>
            <a:pPr lvl="1"/>
            <a:r>
              <a:rPr lang="en-US" sz="1900"/>
              <a:t>Codificação de valores</a:t>
            </a:r>
          </a:p>
          <a:p>
            <a:pPr lvl="1"/>
            <a:r>
              <a:rPr lang="en-US" sz="1900"/>
              <a:t>Derivação de valores (montante = qtd * preco_unit)</a:t>
            </a:r>
          </a:p>
          <a:p>
            <a:pPr lvl="1"/>
            <a:r>
              <a:rPr lang="en-US" sz="1900"/>
              <a:t>Junção de dados provenientes de diferentes bases</a:t>
            </a:r>
          </a:p>
          <a:p>
            <a:pPr lvl="1"/>
            <a:r>
              <a:rPr lang="en-US" sz="1900"/>
              <a:t>Resumo de várias linhas (total de vendas por loja)</a:t>
            </a:r>
          </a:p>
          <a:p>
            <a:pPr lvl="1"/>
            <a:r>
              <a:rPr lang="en-US" sz="1900"/>
              <a:t>Geração de valores em chaves substitutas</a:t>
            </a:r>
          </a:p>
          <a:p>
            <a:pPr lvl="1"/>
            <a:r>
              <a:rPr lang="en-US" sz="1900"/>
              <a:t>Transposição ou rotação (tranformar colunas em linhas e vice-versa)</a:t>
            </a:r>
          </a:p>
          <a:p>
            <a:pPr lvl="1"/>
            <a:r>
              <a:rPr lang="en-US" sz="1900"/>
              <a:t>Quebra de coluna em várias colunas</a:t>
            </a:r>
          </a:p>
        </p:txBody>
      </p:sp>
    </p:spTree>
    <p:extLst>
      <p:ext uri="{BB962C8B-B14F-4D97-AF65-F5344CB8AC3E}">
        <p14:creationId xmlns:p14="http://schemas.microsoft.com/office/powerpoint/2010/main" val="156477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0339EE9-5436-4860-BBFC-7CD7C9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7537705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484" y="1065749"/>
            <a:ext cx="3748810" cy="4726502"/>
          </a:xfrm>
        </p:spPr>
        <p:txBody>
          <a:bodyPr>
            <a:normAutofit/>
          </a:bodyPr>
          <a:lstStyle/>
          <a:p>
            <a:r>
              <a:rPr lang="en-US"/>
              <a:t>Carregamento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713313"/>
            <a:ext cx="4953000" cy="5431376"/>
          </a:xfrm>
        </p:spPr>
        <p:txBody>
          <a:bodyPr anchor="ctr">
            <a:normAutofit/>
          </a:bodyPr>
          <a:lstStyle/>
          <a:p>
            <a:r>
              <a:rPr lang="en-US" sz="2000"/>
              <a:t>Fase de subir com os dados limpos para o repositório de dados (DW)</a:t>
            </a:r>
          </a:p>
          <a:p>
            <a:r>
              <a:rPr lang="en-US" sz="2000"/>
              <a:t>Inclusão dos dados na Plataforma de BI</a:t>
            </a:r>
          </a:p>
        </p:txBody>
      </p:sp>
    </p:spTree>
    <p:extLst>
      <p:ext uri="{BB962C8B-B14F-4D97-AF65-F5344CB8AC3E}">
        <p14:creationId xmlns:p14="http://schemas.microsoft.com/office/powerpoint/2010/main" val="299106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en-US" dirty="0"/>
              <a:t>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Coração</a:t>
            </a:r>
            <a:r>
              <a:rPr lang="en-US" sz="2000" dirty="0"/>
              <a:t> da Plataforma de BI</a:t>
            </a:r>
          </a:p>
          <a:p>
            <a:r>
              <a:rPr lang="en-US" sz="2000" dirty="0"/>
              <a:t>Um banco de dados </a:t>
            </a:r>
            <a:r>
              <a:rPr lang="en-US" sz="2000" dirty="0" err="1"/>
              <a:t>relacional</a:t>
            </a:r>
            <a:r>
              <a:rPr lang="en-US" sz="2000" dirty="0"/>
              <a:t>  </a:t>
            </a:r>
            <a:r>
              <a:rPr lang="en-US" sz="2000" dirty="0" err="1"/>
              <a:t>desenhado</a:t>
            </a:r>
            <a:r>
              <a:rPr lang="en-US" sz="2000" dirty="0"/>
              <a:t> para responder </a:t>
            </a:r>
            <a:r>
              <a:rPr lang="en-US" sz="2000" dirty="0" err="1"/>
              <a:t>às</a:t>
            </a:r>
            <a:r>
              <a:rPr lang="en-US" sz="2000" dirty="0"/>
              <a:t> </a:t>
            </a:r>
            <a:r>
              <a:rPr lang="en-US" sz="2000" dirty="0" err="1"/>
              <a:t>pesquisas</a:t>
            </a:r>
            <a:r>
              <a:rPr lang="en-US" sz="2000" dirty="0"/>
              <a:t> de forma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performática</a:t>
            </a:r>
            <a:r>
              <a:rPr lang="en-US" sz="2000" dirty="0"/>
              <a:t> </a:t>
            </a:r>
            <a:r>
              <a:rPr lang="en-US" sz="2000" dirty="0" err="1"/>
              <a:t>possível</a:t>
            </a:r>
            <a:endParaRPr lang="en-US" sz="2000" dirty="0"/>
          </a:p>
          <a:p>
            <a:r>
              <a:rPr lang="en-US" sz="2000" dirty="0"/>
              <a:t>Banco de dados dimensional – </a:t>
            </a:r>
            <a:r>
              <a:rPr lang="en-US" sz="2000" dirty="0" err="1"/>
              <a:t>desnormalizado</a:t>
            </a:r>
            <a:endParaRPr lang="en-US" sz="2000" dirty="0"/>
          </a:p>
          <a:p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“</a:t>
            </a:r>
            <a:r>
              <a:rPr lang="pt-BR" sz="2000" i="1" dirty="0"/>
              <a:t>Data </a:t>
            </a:r>
            <a:r>
              <a:rPr lang="pt-BR" sz="2000" i="1" dirty="0" err="1"/>
              <a:t>Warehouse</a:t>
            </a:r>
            <a:r>
              <a:rPr lang="pt-BR" sz="2000" i="1" dirty="0"/>
              <a:t> é um conjunto de dados orientado por assunto, conciso e integrado, </a:t>
            </a:r>
            <a:r>
              <a:rPr lang="pt-BR" sz="2000" i="1" dirty="0" err="1"/>
              <a:t>variável</a:t>
            </a:r>
            <a:r>
              <a:rPr lang="pt-BR" sz="2000" i="1" dirty="0"/>
              <a:t> com o tempo e </a:t>
            </a:r>
            <a:r>
              <a:rPr lang="pt-BR" sz="2000" i="1" dirty="0" err="1"/>
              <a:t>não</a:t>
            </a:r>
            <a:r>
              <a:rPr lang="pt-BR" sz="2000" i="1" dirty="0"/>
              <a:t> </a:t>
            </a:r>
            <a:r>
              <a:rPr lang="pt-BR" sz="2000" i="1" dirty="0" err="1"/>
              <a:t>volátil</a:t>
            </a:r>
            <a:r>
              <a:rPr lang="pt-BR" sz="2000" i="1" dirty="0"/>
              <a:t>.”  </a:t>
            </a:r>
            <a:r>
              <a:rPr lang="pt-BR" sz="2000" i="1" dirty="0" err="1"/>
              <a:t>Inmon</a:t>
            </a:r>
            <a:r>
              <a:rPr lang="pt-BR" sz="2000" i="1" dirty="0"/>
              <a:t> (1993)</a:t>
            </a:r>
            <a:endParaRPr lang="pt-BR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245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849032-AA0E-2646-8077-C912321C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Orientado por assunto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55E611-1C23-6E46-B954-D08610558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000" kern="1200" dirty="0" err="1">
                <a:latin typeface="+mn-lt"/>
                <a:ea typeface="+mn-ea"/>
                <a:cs typeface="+mn-cs"/>
              </a:rPr>
              <a:t>Desenharemos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nosso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banco de dados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dividindo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assuntos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em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entidades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(as DIMENSÕES)</a:t>
            </a:r>
          </a:p>
          <a:p>
            <a:pPr>
              <a:lnSpc>
                <a:spcPct val="140000"/>
              </a:lnSpc>
            </a:pPr>
            <a:r>
              <a:rPr lang="en-US" sz="2000" dirty="0"/>
              <a:t>Se </a:t>
            </a:r>
            <a:r>
              <a:rPr lang="en-US" sz="2000" dirty="0" err="1"/>
              <a:t>tivermos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informação</a:t>
            </a:r>
            <a:r>
              <a:rPr lang="en-US" sz="2000" dirty="0"/>
              <a:t> </a:t>
            </a:r>
            <a:r>
              <a:rPr lang="en-US" sz="2000" dirty="0" err="1"/>
              <a:t>relacionada</a:t>
            </a:r>
            <a:r>
              <a:rPr lang="en-US" sz="2000" dirty="0"/>
              <a:t> a </a:t>
            </a:r>
            <a:r>
              <a:rPr lang="en-US" sz="2000" b="1" dirty="0" err="1"/>
              <a:t>Empresa</a:t>
            </a:r>
            <a:r>
              <a:rPr lang="en-US" sz="2000" dirty="0"/>
              <a:t>, </a:t>
            </a:r>
            <a:r>
              <a:rPr lang="en-US" sz="2000" dirty="0" err="1"/>
              <a:t>precisaremos</a:t>
            </a:r>
            <a:r>
              <a:rPr lang="en-US" sz="2000" dirty="0"/>
              <a:t> </a:t>
            </a:r>
            <a:r>
              <a:rPr lang="en-US" sz="2000" dirty="0" err="1"/>
              <a:t>ter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tabela</a:t>
            </a:r>
            <a:r>
              <a:rPr lang="en-US" sz="2000" dirty="0"/>
              <a:t> que </a:t>
            </a:r>
            <a:r>
              <a:rPr lang="en-US" sz="2000" dirty="0" err="1"/>
              <a:t>responderá</a:t>
            </a:r>
            <a:r>
              <a:rPr lang="en-US" sz="2000" dirty="0"/>
              <a:t> por </a:t>
            </a:r>
            <a:r>
              <a:rPr lang="en-US" sz="2000" dirty="0" err="1"/>
              <a:t>todos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atributos</a:t>
            </a:r>
            <a:r>
              <a:rPr lang="en-US" sz="2000" dirty="0"/>
              <a:t> de </a:t>
            </a:r>
            <a:r>
              <a:rPr lang="en-US" sz="2000" dirty="0" err="1"/>
              <a:t>empresa</a:t>
            </a:r>
            <a:endParaRPr lang="en-US" sz="2000" dirty="0"/>
          </a:p>
          <a:p>
            <a:pPr>
              <a:lnSpc>
                <a:spcPct val="140000"/>
              </a:lnSpc>
            </a:pPr>
            <a:r>
              <a:rPr lang="en-US" sz="2000" kern="1200" dirty="0" err="1">
                <a:latin typeface="+mn-lt"/>
                <a:ea typeface="+mn-ea"/>
                <a:cs typeface="+mn-cs"/>
              </a:rPr>
              <a:t>Quando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novos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fatos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forem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acrescentados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,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pastará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inserir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a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informação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Empresa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e das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demais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dimensões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para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esses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novos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fatos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. O DW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crescerá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latin typeface="+mn-lt"/>
                <a:ea typeface="+mn-ea"/>
                <a:cs typeface="+mn-cs"/>
              </a:rPr>
              <a:t>indefinidamente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38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1D7EF1B-7265-4A47-AB85-5639DB833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3615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976C1F-1632-574C-8FEB-643EFBB6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1065749"/>
            <a:ext cx="5105400" cy="4726502"/>
          </a:xfrm>
        </p:spPr>
        <p:txBody>
          <a:bodyPr>
            <a:normAutofit/>
          </a:bodyPr>
          <a:lstStyle/>
          <a:p>
            <a:r>
              <a:rPr lang="pt-BR" dirty="0"/>
              <a:t>Conciso e integrado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95D9B0-3BB4-2E41-B7BD-814D1DB83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3313"/>
            <a:ext cx="3815778" cy="5431376"/>
          </a:xfrm>
        </p:spPr>
        <p:txBody>
          <a:bodyPr anchor="ctr">
            <a:normAutofit/>
          </a:bodyPr>
          <a:lstStyle/>
          <a:p>
            <a:r>
              <a:rPr lang="pt-BR" sz="2000" dirty="0"/>
              <a:t>Todo dado inserido no DW deve estar correto</a:t>
            </a:r>
          </a:p>
          <a:p>
            <a:r>
              <a:rPr lang="pt-BR" sz="2000" dirty="0"/>
              <a:t>Departamentos diferentes podem possuir regras diferentes para a mesma informação</a:t>
            </a:r>
          </a:p>
          <a:p>
            <a:pPr lvl="1"/>
            <a:r>
              <a:rPr lang="pt-BR" sz="2000" dirty="0"/>
              <a:t>Quais regras corporativas e origens devem ser consideradas para definir as validações?</a:t>
            </a:r>
          </a:p>
        </p:txBody>
      </p:sp>
    </p:spTree>
    <p:extLst>
      <p:ext uri="{BB962C8B-B14F-4D97-AF65-F5344CB8AC3E}">
        <p14:creationId xmlns:p14="http://schemas.microsoft.com/office/powerpoint/2010/main" val="39370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475012-8736-BE47-96D7-777142162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4038600" cy="5431376"/>
          </a:xfrm>
        </p:spPr>
        <p:txBody>
          <a:bodyPr>
            <a:normAutofit/>
          </a:bodyPr>
          <a:lstStyle/>
          <a:p>
            <a:r>
              <a:rPr lang="pt-BR" dirty="0"/>
              <a:t>Variável com o tempo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E11892-1C1F-DB4A-BFF7-48269E835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pt-BR" sz="2000" dirty="0"/>
              <a:t>As informações devem ser posicionadas no tempo</a:t>
            </a:r>
          </a:p>
          <a:p>
            <a:r>
              <a:rPr lang="pt-BR" sz="2000" dirty="0"/>
              <a:t>Se toda e qualquer informação for relacionada pela dimensão temporal, elas terão um ponto de cruzamento</a:t>
            </a:r>
          </a:p>
        </p:txBody>
      </p:sp>
    </p:spTree>
    <p:extLst>
      <p:ext uri="{BB962C8B-B14F-4D97-AF65-F5344CB8AC3E}">
        <p14:creationId xmlns:p14="http://schemas.microsoft.com/office/powerpoint/2010/main" val="2140399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5408913-B323-422F-B521-2957A5B7F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770EBD-5B77-46EC-BF58-EF27ACD6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92" y="0"/>
            <a:ext cx="7299977" cy="6858000"/>
          </a:xfrm>
          <a:custGeom>
            <a:avLst/>
            <a:gdLst>
              <a:gd name="connsiteX0" fmla="*/ 1008599 w 7299977"/>
              <a:gd name="connsiteY0" fmla="*/ 0 h 6858000"/>
              <a:gd name="connsiteX1" fmla="*/ 4420653 w 7299977"/>
              <a:gd name="connsiteY1" fmla="*/ 0 h 6858000"/>
              <a:gd name="connsiteX2" fmla="*/ 5511704 w 7299977"/>
              <a:gd name="connsiteY2" fmla="*/ 0 h 6858000"/>
              <a:gd name="connsiteX3" fmla="*/ 7299977 w 7299977"/>
              <a:gd name="connsiteY3" fmla="*/ 0 h 6858000"/>
              <a:gd name="connsiteX4" fmla="*/ 7299977 w 7299977"/>
              <a:gd name="connsiteY4" fmla="*/ 6858000 h 6858000"/>
              <a:gd name="connsiteX5" fmla="*/ 5511704 w 7299977"/>
              <a:gd name="connsiteY5" fmla="*/ 6858000 h 6858000"/>
              <a:gd name="connsiteX6" fmla="*/ 4420653 w 7299977"/>
              <a:gd name="connsiteY6" fmla="*/ 6858000 h 6858000"/>
              <a:gd name="connsiteX7" fmla="*/ 1592997 w 7299977"/>
              <a:gd name="connsiteY7" fmla="*/ 6858000 h 6858000"/>
              <a:gd name="connsiteX8" fmla="*/ 1232473 w 7299977"/>
              <a:gd name="connsiteY8" fmla="*/ 6658805 h 6858000"/>
              <a:gd name="connsiteX9" fmla="*/ 1075471 w 7299977"/>
              <a:gd name="connsiteY9" fmla="*/ 6431153 h 6858000"/>
              <a:gd name="connsiteX10" fmla="*/ 1020229 w 7299977"/>
              <a:gd name="connsiteY10" fmla="*/ 6367127 h 6858000"/>
              <a:gd name="connsiteX11" fmla="*/ 883579 w 7299977"/>
              <a:gd name="connsiteY11" fmla="*/ 6281757 h 6858000"/>
              <a:gd name="connsiteX12" fmla="*/ 645167 w 7299977"/>
              <a:gd name="connsiteY12" fmla="*/ 6100347 h 6858000"/>
              <a:gd name="connsiteX13" fmla="*/ 732391 w 7299977"/>
              <a:gd name="connsiteY13" fmla="*/ 6057663 h 6858000"/>
              <a:gd name="connsiteX14" fmla="*/ 985339 w 7299977"/>
              <a:gd name="connsiteY14" fmla="*/ 6167932 h 6858000"/>
              <a:gd name="connsiteX15" fmla="*/ 1168509 w 7299977"/>
              <a:gd name="connsiteY15" fmla="*/ 6196388 h 6858000"/>
              <a:gd name="connsiteX16" fmla="*/ 909746 w 7299977"/>
              <a:gd name="connsiteY16" fmla="*/ 6004307 h 6858000"/>
              <a:gd name="connsiteX17" fmla="*/ 659704 w 7299977"/>
              <a:gd name="connsiteY17" fmla="*/ 5755314 h 6858000"/>
              <a:gd name="connsiteX18" fmla="*/ 851597 w 7299977"/>
              <a:gd name="connsiteY18" fmla="*/ 5801555 h 6858000"/>
              <a:gd name="connsiteX19" fmla="*/ 860319 w 7299977"/>
              <a:gd name="connsiteY19" fmla="*/ 5769542 h 6858000"/>
              <a:gd name="connsiteX20" fmla="*/ 691686 w 7299977"/>
              <a:gd name="connsiteY20" fmla="*/ 5474306 h 6858000"/>
              <a:gd name="connsiteX21" fmla="*/ 610278 w 7299977"/>
              <a:gd name="connsiteY21" fmla="*/ 5353367 h 6858000"/>
              <a:gd name="connsiteX22" fmla="*/ 238123 w 7299977"/>
              <a:gd name="connsiteY22" fmla="*/ 4994104 h 6858000"/>
              <a:gd name="connsiteX23" fmla="*/ 592833 w 7299977"/>
              <a:gd name="connsiteY23" fmla="*/ 5154171 h 6858000"/>
              <a:gd name="connsiteX24" fmla="*/ 226494 w 7299977"/>
              <a:gd name="connsiteY24" fmla="*/ 4805580 h 6858000"/>
              <a:gd name="connsiteX25" fmla="*/ 49139 w 7299977"/>
              <a:gd name="connsiteY25" fmla="*/ 4677526 h 6858000"/>
              <a:gd name="connsiteX26" fmla="*/ 5527 w 7299977"/>
              <a:gd name="connsiteY26" fmla="*/ 4602828 h 6858000"/>
              <a:gd name="connsiteX27" fmla="*/ 84029 w 7299977"/>
              <a:gd name="connsiteY27" fmla="*/ 4585042 h 6858000"/>
              <a:gd name="connsiteX28" fmla="*/ 325347 w 7299977"/>
              <a:gd name="connsiteY28" fmla="*/ 4613499 h 6858000"/>
              <a:gd name="connsiteX29" fmla="*/ 25879 w 7299977"/>
              <a:gd name="connsiteY29" fmla="*/ 4378734 h 6858000"/>
              <a:gd name="connsiteX30" fmla="*/ 249753 w 7299977"/>
              <a:gd name="connsiteY30" fmla="*/ 4414305 h 6858000"/>
              <a:gd name="connsiteX31" fmla="*/ 313718 w 7299977"/>
              <a:gd name="connsiteY31" fmla="*/ 4321821 h 6858000"/>
              <a:gd name="connsiteX32" fmla="*/ 418386 w 7299977"/>
              <a:gd name="connsiteY32" fmla="*/ 4172424 h 6858000"/>
              <a:gd name="connsiteX33" fmla="*/ 491072 w 7299977"/>
              <a:gd name="connsiteY33" fmla="*/ 4090612 h 6858000"/>
              <a:gd name="connsiteX34" fmla="*/ 520147 w 7299977"/>
              <a:gd name="connsiteY34" fmla="*/ 3827390 h 6858000"/>
              <a:gd name="connsiteX35" fmla="*/ 459090 w 7299977"/>
              <a:gd name="connsiteY35" fmla="*/ 3539269 h 6858000"/>
              <a:gd name="connsiteX36" fmla="*/ 290458 w 7299977"/>
              <a:gd name="connsiteY36" fmla="*/ 3393429 h 6858000"/>
              <a:gd name="connsiteX37" fmla="*/ 339884 w 7299977"/>
              <a:gd name="connsiteY37" fmla="*/ 3229805 h 6858000"/>
              <a:gd name="connsiteX38" fmla="*/ 697501 w 7299977"/>
              <a:gd name="connsiteY38" fmla="*/ 3329402 h 6858000"/>
              <a:gd name="connsiteX39" fmla="*/ 165437 w 7299977"/>
              <a:gd name="connsiteY39" fmla="*/ 2941684 h 6858000"/>
              <a:gd name="connsiteX40" fmla="*/ 255568 w 7299977"/>
              <a:gd name="connsiteY40" fmla="*/ 2923898 h 6858000"/>
              <a:gd name="connsiteX41" fmla="*/ 578296 w 7299977"/>
              <a:gd name="connsiteY41" fmla="*/ 2703362 h 6858000"/>
              <a:gd name="connsiteX42" fmla="*/ 595740 w 7299977"/>
              <a:gd name="connsiteY42" fmla="*/ 2692689 h 6858000"/>
              <a:gd name="connsiteX43" fmla="*/ 650982 w 7299977"/>
              <a:gd name="connsiteY43" fmla="*/ 2553965 h 6858000"/>
              <a:gd name="connsiteX44" fmla="*/ 825429 w 7299977"/>
              <a:gd name="connsiteY44" fmla="*/ 2532623 h 6858000"/>
              <a:gd name="connsiteX45" fmla="*/ 970802 w 7299977"/>
              <a:gd name="connsiteY45" fmla="*/ 2564636 h 6858000"/>
              <a:gd name="connsiteX46" fmla="*/ 1127805 w 7299977"/>
              <a:gd name="connsiteY46" fmla="*/ 2525509 h 6858000"/>
              <a:gd name="connsiteX47" fmla="*/ 1267362 w 7299977"/>
              <a:gd name="connsiteY47" fmla="*/ 2543294 h 6858000"/>
              <a:gd name="connsiteX48" fmla="*/ 1386568 w 7299977"/>
              <a:gd name="connsiteY48" fmla="*/ 2518395 h 6858000"/>
              <a:gd name="connsiteX49" fmla="*/ 1270270 w 7299977"/>
              <a:gd name="connsiteY49" fmla="*/ 2401012 h 6858000"/>
              <a:gd name="connsiteX50" fmla="*/ 1107453 w 7299977"/>
              <a:gd name="connsiteY50" fmla="*/ 2401012 h 6858000"/>
              <a:gd name="connsiteX51" fmla="*/ 991154 w 7299977"/>
              <a:gd name="connsiteY51" fmla="*/ 2326314 h 6858000"/>
              <a:gd name="connsiteX52" fmla="*/ 880671 w 7299977"/>
              <a:gd name="connsiteY52" fmla="*/ 2191146 h 6858000"/>
              <a:gd name="connsiteX53" fmla="*/ 491072 w 7299977"/>
              <a:gd name="connsiteY53" fmla="*/ 1974165 h 6858000"/>
              <a:gd name="connsiteX54" fmla="*/ 421293 w 7299977"/>
              <a:gd name="connsiteY54" fmla="*/ 1892353 h 6858000"/>
              <a:gd name="connsiteX55" fmla="*/ 1531941 w 7299977"/>
              <a:gd name="connsiteY55" fmla="*/ 2208931 h 6858000"/>
              <a:gd name="connsiteX56" fmla="*/ 1188861 w 7299977"/>
              <a:gd name="connsiteY56" fmla="*/ 2077320 h 6858000"/>
              <a:gd name="connsiteX57" fmla="*/ 1421458 w 7299977"/>
              <a:gd name="connsiteY57" fmla="*/ 2102219 h 6858000"/>
              <a:gd name="connsiteX58" fmla="*/ 1549386 w 7299977"/>
              <a:gd name="connsiteY58" fmla="*/ 2013292 h 6858000"/>
              <a:gd name="connsiteX59" fmla="*/ 1549386 w 7299977"/>
              <a:gd name="connsiteY59" fmla="*/ 1984836 h 6858000"/>
              <a:gd name="connsiteX60" fmla="*/ 1453440 w 7299977"/>
              <a:gd name="connsiteY60" fmla="*/ 1903025 h 6858000"/>
              <a:gd name="connsiteX61" fmla="*/ 1398198 w 7299977"/>
              <a:gd name="connsiteY61" fmla="*/ 1849668 h 6858000"/>
              <a:gd name="connsiteX62" fmla="*/ 1247011 w 7299977"/>
              <a:gd name="connsiteY62" fmla="*/ 1657587 h 6858000"/>
              <a:gd name="connsiteX63" fmla="*/ 1354586 w 7299977"/>
              <a:gd name="connsiteY63" fmla="*/ 1636245 h 6858000"/>
              <a:gd name="connsiteX64" fmla="*/ 1395290 w 7299977"/>
              <a:gd name="connsiteY64" fmla="*/ 1597117 h 6858000"/>
              <a:gd name="connsiteX65" fmla="*/ 1366216 w 7299977"/>
              <a:gd name="connsiteY65" fmla="*/ 1540204 h 6858000"/>
              <a:gd name="connsiteX66" fmla="*/ 1031858 w 7299977"/>
              <a:gd name="connsiteY66" fmla="*/ 1365909 h 6858000"/>
              <a:gd name="connsiteX67" fmla="*/ 1005692 w 7299977"/>
              <a:gd name="connsiteY67" fmla="*/ 1230741 h 6858000"/>
              <a:gd name="connsiteX68" fmla="*/ 1069655 w 7299977"/>
              <a:gd name="connsiteY68" fmla="*/ 1209399 h 6858000"/>
              <a:gd name="connsiteX69" fmla="*/ 1142342 w 7299977"/>
              <a:gd name="connsiteY69" fmla="*/ 1220069 h 6858000"/>
              <a:gd name="connsiteX70" fmla="*/ 1084193 w 7299977"/>
              <a:gd name="connsiteY70" fmla="*/ 1113358 h 6858000"/>
              <a:gd name="connsiteX71" fmla="*/ 848689 w 7299977"/>
              <a:gd name="connsiteY71" fmla="*/ 1006647 h 6858000"/>
              <a:gd name="connsiteX72" fmla="*/ 805077 w 7299977"/>
              <a:gd name="connsiteY72" fmla="*/ 949734 h 6858000"/>
              <a:gd name="connsiteX73" fmla="*/ 863226 w 7299977"/>
              <a:gd name="connsiteY73" fmla="*/ 921277 h 6858000"/>
              <a:gd name="connsiteX74" fmla="*/ 906838 w 7299977"/>
              <a:gd name="connsiteY74" fmla="*/ 910606 h 6858000"/>
              <a:gd name="connsiteX75" fmla="*/ 5527 w 7299977"/>
              <a:gd name="connsiteY75" fmla="*/ 465975 h 6858000"/>
              <a:gd name="connsiteX76" fmla="*/ 209049 w 7299977"/>
              <a:gd name="connsiteY76" fmla="*/ 462417 h 6858000"/>
              <a:gd name="connsiteX77" fmla="*/ 409664 w 7299977"/>
              <a:gd name="connsiteY77" fmla="*/ 533558 h 6858000"/>
              <a:gd name="connsiteX78" fmla="*/ 621908 w 7299977"/>
              <a:gd name="connsiteY78" fmla="*/ 522887 h 6858000"/>
              <a:gd name="connsiteX79" fmla="*/ 822522 w 7299977"/>
              <a:gd name="connsiteY79" fmla="*/ 558458 h 6858000"/>
              <a:gd name="connsiteX80" fmla="*/ 996969 w 7299977"/>
              <a:gd name="connsiteY80" fmla="*/ 558458 h 6858000"/>
              <a:gd name="connsiteX81" fmla="*/ 834151 w 7299977"/>
              <a:gd name="connsiteY81" fmla="*/ 505101 h 6858000"/>
              <a:gd name="connsiteX82" fmla="*/ 773095 w 7299977"/>
              <a:gd name="connsiteY82" fmla="*/ 416176 h 6858000"/>
              <a:gd name="connsiteX83" fmla="*/ 793447 w 7299977"/>
              <a:gd name="connsiteY83" fmla="*/ 334364 h 6858000"/>
              <a:gd name="connsiteX84" fmla="*/ 860319 w 7299977"/>
              <a:gd name="connsiteY84" fmla="*/ 359262 h 6858000"/>
              <a:gd name="connsiteX85" fmla="*/ 938820 w 7299977"/>
              <a:gd name="connsiteY85" fmla="*/ 451747 h 6858000"/>
              <a:gd name="connsiteX86" fmla="*/ 956265 w 7299977"/>
              <a:gd name="connsiteY86" fmla="*/ 394834 h 6858000"/>
              <a:gd name="connsiteX87" fmla="*/ 1002784 w 7299977"/>
              <a:gd name="connsiteY87" fmla="*/ 352148 h 6858000"/>
              <a:gd name="connsiteX88" fmla="*/ 1270270 w 7299977"/>
              <a:gd name="connsiteY88" fmla="*/ 373491 h 6858000"/>
              <a:gd name="connsiteX89" fmla="*/ 1092915 w 7299977"/>
              <a:gd name="connsiteY89" fmla="*/ 192082 h 6858000"/>
              <a:gd name="connsiteX90" fmla="*/ 979525 w 7299977"/>
              <a:gd name="connsiteY90" fmla="*/ 163625 h 6858000"/>
              <a:gd name="connsiteX91" fmla="*/ 953358 w 7299977"/>
              <a:gd name="connsiteY91" fmla="*/ 88927 h 6858000"/>
              <a:gd name="connsiteX92" fmla="*/ 1005692 w 7299977"/>
              <a:gd name="connsiteY92" fmla="*/ 71141 h 6858000"/>
              <a:gd name="connsiteX93" fmla="*/ 1267362 w 7299977"/>
              <a:gd name="connsiteY93" fmla="*/ 135168 h 6858000"/>
              <a:gd name="connsiteX94" fmla="*/ 1310975 w 7299977"/>
              <a:gd name="connsiteY94" fmla="*/ 110269 h 6858000"/>
              <a:gd name="connsiteX95" fmla="*/ 1008599 w 7299977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7299977" h="6858000">
                <a:moveTo>
                  <a:pt x="1008599" y="0"/>
                </a:moveTo>
                <a:lnTo>
                  <a:pt x="4420653" y="0"/>
                </a:lnTo>
                <a:lnTo>
                  <a:pt x="5511704" y="0"/>
                </a:lnTo>
                <a:lnTo>
                  <a:pt x="7299977" y="0"/>
                </a:lnTo>
                <a:lnTo>
                  <a:pt x="7299977" y="6858000"/>
                </a:lnTo>
                <a:lnTo>
                  <a:pt x="5511704" y="6858000"/>
                </a:lnTo>
                <a:lnTo>
                  <a:pt x="4420653" y="6858000"/>
                </a:lnTo>
                <a:lnTo>
                  <a:pt x="1592997" y="6858000"/>
                </a:lnTo>
                <a:cubicBezTo>
                  <a:pt x="1473792" y="6786859"/>
                  <a:pt x="1360401" y="6701489"/>
                  <a:pt x="1232473" y="6658805"/>
                </a:cubicBezTo>
                <a:cubicBezTo>
                  <a:pt x="1145250" y="6630349"/>
                  <a:pt x="1060933" y="6580550"/>
                  <a:pt x="1075471" y="6431153"/>
                </a:cubicBezTo>
                <a:cubicBezTo>
                  <a:pt x="1078378" y="6388469"/>
                  <a:pt x="1055118" y="6356456"/>
                  <a:pt x="1020229" y="6367127"/>
                </a:cubicBezTo>
                <a:cubicBezTo>
                  <a:pt x="953358" y="6388469"/>
                  <a:pt x="921375" y="6327999"/>
                  <a:pt x="883579" y="6281757"/>
                </a:cubicBezTo>
                <a:cubicBezTo>
                  <a:pt x="816707" y="6199945"/>
                  <a:pt x="752743" y="6114575"/>
                  <a:pt x="645167" y="6100347"/>
                </a:cubicBezTo>
                <a:cubicBezTo>
                  <a:pt x="665519" y="6036320"/>
                  <a:pt x="700408" y="6043434"/>
                  <a:pt x="732391" y="6057663"/>
                </a:cubicBezTo>
                <a:cubicBezTo>
                  <a:pt x="816707" y="6093234"/>
                  <a:pt x="901023" y="6132361"/>
                  <a:pt x="985339" y="6167932"/>
                </a:cubicBezTo>
                <a:cubicBezTo>
                  <a:pt x="1040581" y="6189274"/>
                  <a:pt x="1095822" y="6221287"/>
                  <a:pt x="1168509" y="6196388"/>
                </a:cubicBezTo>
                <a:cubicBezTo>
                  <a:pt x="1104545" y="6068335"/>
                  <a:pt x="996969" y="6043434"/>
                  <a:pt x="909746" y="6004307"/>
                </a:cubicBezTo>
                <a:cubicBezTo>
                  <a:pt x="802169" y="5954508"/>
                  <a:pt x="738206" y="5862025"/>
                  <a:pt x="659704" y="5755314"/>
                </a:cubicBezTo>
                <a:cubicBezTo>
                  <a:pt x="738206" y="5726858"/>
                  <a:pt x="787632" y="5805112"/>
                  <a:pt x="851597" y="5801555"/>
                </a:cubicBezTo>
                <a:cubicBezTo>
                  <a:pt x="854504" y="5790884"/>
                  <a:pt x="860319" y="5769542"/>
                  <a:pt x="860319" y="5769542"/>
                </a:cubicBezTo>
                <a:cubicBezTo>
                  <a:pt x="755650" y="5712629"/>
                  <a:pt x="709132" y="5605917"/>
                  <a:pt x="691686" y="5474306"/>
                </a:cubicBezTo>
                <a:cubicBezTo>
                  <a:pt x="685872" y="5406721"/>
                  <a:pt x="648075" y="5385379"/>
                  <a:pt x="610278" y="5353367"/>
                </a:cubicBezTo>
                <a:cubicBezTo>
                  <a:pt x="482350" y="5243097"/>
                  <a:pt x="345700" y="5143500"/>
                  <a:pt x="238123" y="4994104"/>
                </a:cubicBezTo>
                <a:cubicBezTo>
                  <a:pt x="363144" y="5011889"/>
                  <a:pt x="461997" y="5111487"/>
                  <a:pt x="592833" y="5154171"/>
                </a:cubicBezTo>
                <a:cubicBezTo>
                  <a:pt x="488165" y="4990547"/>
                  <a:pt x="351514" y="4905177"/>
                  <a:pt x="226494" y="4805580"/>
                </a:cubicBezTo>
                <a:cubicBezTo>
                  <a:pt x="168344" y="4759339"/>
                  <a:pt x="116011" y="4702425"/>
                  <a:pt x="49139" y="4677526"/>
                </a:cubicBezTo>
                <a:cubicBezTo>
                  <a:pt x="25879" y="4670412"/>
                  <a:pt x="-14826" y="4652628"/>
                  <a:pt x="5527" y="4602828"/>
                </a:cubicBezTo>
                <a:cubicBezTo>
                  <a:pt x="22972" y="4560144"/>
                  <a:pt x="54954" y="4574373"/>
                  <a:pt x="84029" y="4585042"/>
                </a:cubicBezTo>
                <a:cubicBezTo>
                  <a:pt x="153807" y="4613499"/>
                  <a:pt x="229401" y="4613499"/>
                  <a:pt x="325347" y="4613499"/>
                </a:cubicBezTo>
                <a:cubicBezTo>
                  <a:pt x="243939" y="4478331"/>
                  <a:pt x="95658" y="4521016"/>
                  <a:pt x="25879" y="4378734"/>
                </a:cubicBezTo>
                <a:cubicBezTo>
                  <a:pt x="113103" y="4353835"/>
                  <a:pt x="179975" y="4403633"/>
                  <a:pt x="249753" y="4414305"/>
                </a:cubicBezTo>
                <a:cubicBezTo>
                  <a:pt x="313718" y="4424975"/>
                  <a:pt x="328254" y="4400076"/>
                  <a:pt x="313718" y="4321821"/>
                </a:cubicBezTo>
                <a:cubicBezTo>
                  <a:pt x="290458" y="4200882"/>
                  <a:pt x="325347" y="4140411"/>
                  <a:pt x="418386" y="4172424"/>
                </a:cubicBezTo>
                <a:cubicBezTo>
                  <a:pt x="505609" y="4204438"/>
                  <a:pt x="514332" y="4158196"/>
                  <a:pt x="491072" y="4090612"/>
                </a:cubicBezTo>
                <a:cubicBezTo>
                  <a:pt x="456183" y="3991015"/>
                  <a:pt x="493979" y="3912759"/>
                  <a:pt x="520147" y="3827390"/>
                </a:cubicBezTo>
                <a:cubicBezTo>
                  <a:pt x="560851" y="3699337"/>
                  <a:pt x="543407" y="3635309"/>
                  <a:pt x="459090" y="3539269"/>
                </a:cubicBezTo>
                <a:cubicBezTo>
                  <a:pt x="409664" y="3485914"/>
                  <a:pt x="360236" y="3439672"/>
                  <a:pt x="290458" y="3393429"/>
                </a:cubicBezTo>
                <a:cubicBezTo>
                  <a:pt x="450368" y="3368530"/>
                  <a:pt x="284643" y="3283162"/>
                  <a:pt x="339884" y="3229805"/>
                </a:cubicBezTo>
                <a:cubicBezTo>
                  <a:pt x="453275" y="3208463"/>
                  <a:pt x="543407" y="3379202"/>
                  <a:pt x="697501" y="3329402"/>
                </a:cubicBezTo>
                <a:cubicBezTo>
                  <a:pt x="511425" y="3183563"/>
                  <a:pt x="302087" y="3137322"/>
                  <a:pt x="165437" y="2941684"/>
                </a:cubicBezTo>
                <a:cubicBezTo>
                  <a:pt x="197419" y="2899000"/>
                  <a:pt x="229401" y="2941684"/>
                  <a:pt x="255568" y="2923898"/>
                </a:cubicBezTo>
                <a:cubicBezTo>
                  <a:pt x="255568" y="2913227"/>
                  <a:pt x="560851" y="2980812"/>
                  <a:pt x="578296" y="2703362"/>
                </a:cubicBezTo>
                <a:cubicBezTo>
                  <a:pt x="584111" y="2703362"/>
                  <a:pt x="589926" y="2703362"/>
                  <a:pt x="595740" y="2692689"/>
                </a:cubicBezTo>
                <a:cubicBezTo>
                  <a:pt x="627722" y="2653563"/>
                  <a:pt x="598648" y="2561080"/>
                  <a:pt x="650982" y="2553965"/>
                </a:cubicBezTo>
                <a:cubicBezTo>
                  <a:pt x="709132" y="2546851"/>
                  <a:pt x="764373" y="2514837"/>
                  <a:pt x="825429" y="2532623"/>
                </a:cubicBezTo>
                <a:cubicBezTo>
                  <a:pt x="871949" y="2546851"/>
                  <a:pt x="921375" y="2564636"/>
                  <a:pt x="970802" y="2564636"/>
                </a:cubicBezTo>
                <a:cubicBezTo>
                  <a:pt x="1023136" y="2564636"/>
                  <a:pt x="1095822" y="2685576"/>
                  <a:pt x="1127805" y="2525509"/>
                </a:cubicBezTo>
                <a:cubicBezTo>
                  <a:pt x="1127805" y="2518395"/>
                  <a:pt x="1217936" y="2536181"/>
                  <a:pt x="1267362" y="2543294"/>
                </a:cubicBezTo>
                <a:cubicBezTo>
                  <a:pt x="1308067" y="2550408"/>
                  <a:pt x="1357494" y="2582422"/>
                  <a:pt x="1386568" y="2518395"/>
                </a:cubicBezTo>
                <a:cubicBezTo>
                  <a:pt x="1401105" y="2479267"/>
                  <a:pt x="1331326" y="2408126"/>
                  <a:pt x="1270270" y="2401012"/>
                </a:cubicBezTo>
                <a:cubicBezTo>
                  <a:pt x="1215029" y="2393898"/>
                  <a:pt x="1159787" y="2386784"/>
                  <a:pt x="1107453" y="2401012"/>
                </a:cubicBezTo>
                <a:cubicBezTo>
                  <a:pt x="1043489" y="2418796"/>
                  <a:pt x="1008599" y="2390340"/>
                  <a:pt x="991154" y="2326314"/>
                </a:cubicBezTo>
                <a:cubicBezTo>
                  <a:pt x="970802" y="2258731"/>
                  <a:pt x="933005" y="2223159"/>
                  <a:pt x="880671" y="2191146"/>
                </a:cubicBezTo>
                <a:cubicBezTo>
                  <a:pt x="752743" y="2112891"/>
                  <a:pt x="630630" y="2020407"/>
                  <a:pt x="491072" y="1974165"/>
                </a:cubicBezTo>
                <a:cubicBezTo>
                  <a:pt x="464905" y="1967051"/>
                  <a:pt x="432923" y="1952823"/>
                  <a:pt x="421293" y="1892353"/>
                </a:cubicBezTo>
                <a:cubicBezTo>
                  <a:pt x="799262" y="1984836"/>
                  <a:pt x="1142342" y="2223159"/>
                  <a:pt x="1531941" y="2208931"/>
                </a:cubicBezTo>
                <a:cubicBezTo>
                  <a:pt x="1427272" y="2134233"/>
                  <a:pt x="1302252" y="2130676"/>
                  <a:pt x="1188861" y="2077320"/>
                </a:cubicBezTo>
                <a:cubicBezTo>
                  <a:pt x="1270270" y="2038192"/>
                  <a:pt x="1345864" y="2080877"/>
                  <a:pt x="1421458" y="2102219"/>
                </a:cubicBezTo>
                <a:cubicBezTo>
                  <a:pt x="1485422" y="2120004"/>
                  <a:pt x="1543571" y="2123562"/>
                  <a:pt x="1549386" y="2013292"/>
                </a:cubicBezTo>
                <a:cubicBezTo>
                  <a:pt x="1549386" y="2002622"/>
                  <a:pt x="1549386" y="1995507"/>
                  <a:pt x="1549386" y="1984836"/>
                </a:cubicBezTo>
                <a:cubicBezTo>
                  <a:pt x="1526126" y="1938595"/>
                  <a:pt x="1494144" y="1917252"/>
                  <a:pt x="1453440" y="1903025"/>
                </a:cubicBezTo>
                <a:cubicBezTo>
                  <a:pt x="1430180" y="1895910"/>
                  <a:pt x="1398198" y="1881683"/>
                  <a:pt x="1398198" y="1849668"/>
                </a:cubicBezTo>
                <a:cubicBezTo>
                  <a:pt x="1401105" y="1728729"/>
                  <a:pt x="1322604" y="1693158"/>
                  <a:pt x="1247011" y="1657587"/>
                </a:cubicBezTo>
                <a:cubicBezTo>
                  <a:pt x="1287715" y="1597117"/>
                  <a:pt x="1322604" y="1639802"/>
                  <a:pt x="1354586" y="1636245"/>
                </a:cubicBezTo>
                <a:cubicBezTo>
                  <a:pt x="1374939" y="1632688"/>
                  <a:pt x="1395290" y="1629132"/>
                  <a:pt x="1395290" y="1597117"/>
                </a:cubicBezTo>
                <a:cubicBezTo>
                  <a:pt x="1395290" y="1572219"/>
                  <a:pt x="1386568" y="1540204"/>
                  <a:pt x="1366216" y="1540204"/>
                </a:cubicBezTo>
                <a:cubicBezTo>
                  <a:pt x="1238288" y="1536647"/>
                  <a:pt x="1165601" y="1365909"/>
                  <a:pt x="1031858" y="1365909"/>
                </a:cubicBezTo>
                <a:cubicBezTo>
                  <a:pt x="950450" y="1365909"/>
                  <a:pt x="1072563" y="1269868"/>
                  <a:pt x="1005692" y="1230741"/>
                </a:cubicBezTo>
                <a:cubicBezTo>
                  <a:pt x="991154" y="1220069"/>
                  <a:pt x="1046396" y="1205842"/>
                  <a:pt x="1069655" y="1209399"/>
                </a:cubicBezTo>
                <a:cubicBezTo>
                  <a:pt x="1092915" y="1212955"/>
                  <a:pt x="1113268" y="1237855"/>
                  <a:pt x="1142342" y="1220069"/>
                </a:cubicBezTo>
                <a:cubicBezTo>
                  <a:pt x="1156879" y="1156043"/>
                  <a:pt x="1119082" y="1131144"/>
                  <a:pt x="1084193" y="1113358"/>
                </a:cubicBezTo>
                <a:cubicBezTo>
                  <a:pt x="1008599" y="1070674"/>
                  <a:pt x="933005" y="1020875"/>
                  <a:pt x="848689" y="1006647"/>
                </a:cubicBezTo>
                <a:cubicBezTo>
                  <a:pt x="819615" y="1003089"/>
                  <a:pt x="802169" y="985305"/>
                  <a:pt x="805077" y="949734"/>
                </a:cubicBezTo>
                <a:cubicBezTo>
                  <a:pt x="810892" y="903491"/>
                  <a:pt x="839967" y="917720"/>
                  <a:pt x="863226" y="921277"/>
                </a:cubicBezTo>
                <a:cubicBezTo>
                  <a:pt x="877764" y="924835"/>
                  <a:pt x="892301" y="935506"/>
                  <a:pt x="906838" y="910606"/>
                </a:cubicBezTo>
                <a:cubicBezTo>
                  <a:pt x="566666" y="658055"/>
                  <a:pt x="386404" y="672284"/>
                  <a:pt x="5527" y="465975"/>
                </a:cubicBezTo>
                <a:cubicBezTo>
                  <a:pt x="89843" y="426847"/>
                  <a:pt x="150900" y="455303"/>
                  <a:pt x="209049" y="462417"/>
                </a:cubicBezTo>
                <a:cubicBezTo>
                  <a:pt x="354422" y="480203"/>
                  <a:pt x="264290" y="512216"/>
                  <a:pt x="409664" y="533558"/>
                </a:cubicBezTo>
                <a:cubicBezTo>
                  <a:pt x="479443" y="544229"/>
                  <a:pt x="543407" y="579800"/>
                  <a:pt x="621908" y="522887"/>
                </a:cubicBezTo>
                <a:cubicBezTo>
                  <a:pt x="674242" y="483759"/>
                  <a:pt x="758558" y="526444"/>
                  <a:pt x="822522" y="558458"/>
                </a:cubicBezTo>
                <a:cubicBezTo>
                  <a:pt x="874856" y="586915"/>
                  <a:pt x="927190" y="594028"/>
                  <a:pt x="996969" y="558458"/>
                </a:cubicBezTo>
                <a:cubicBezTo>
                  <a:pt x="933005" y="537116"/>
                  <a:pt x="883579" y="519330"/>
                  <a:pt x="834151" y="505101"/>
                </a:cubicBezTo>
                <a:cubicBezTo>
                  <a:pt x="793447" y="494431"/>
                  <a:pt x="770187" y="469532"/>
                  <a:pt x="773095" y="416176"/>
                </a:cubicBezTo>
                <a:cubicBezTo>
                  <a:pt x="773095" y="387720"/>
                  <a:pt x="764373" y="348592"/>
                  <a:pt x="793447" y="334364"/>
                </a:cubicBezTo>
                <a:cubicBezTo>
                  <a:pt x="816707" y="320135"/>
                  <a:pt x="848689" y="334364"/>
                  <a:pt x="860319" y="359262"/>
                </a:cubicBezTo>
                <a:cubicBezTo>
                  <a:pt x="874856" y="405504"/>
                  <a:pt x="889393" y="448189"/>
                  <a:pt x="938820" y="451747"/>
                </a:cubicBezTo>
                <a:cubicBezTo>
                  <a:pt x="1005692" y="458860"/>
                  <a:pt x="967894" y="430405"/>
                  <a:pt x="956265" y="394834"/>
                </a:cubicBezTo>
                <a:cubicBezTo>
                  <a:pt x="944635" y="355706"/>
                  <a:pt x="979525" y="345034"/>
                  <a:pt x="1002784" y="352148"/>
                </a:cubicBezTo>
                <a:cubicBezTo>
                  <a:pt x="1090008" y="384162"/>
                  <a:pt x="1180139" y="327250"/>
                  <a:pt x="1270270" y="373491"/>
                </a:cubicBezTo>
                <a:cubicBezTo>
                  <a:pt x="1247011" y="259665"/>
                  <a:pt x="1197583" y="209867"/>
                  <a:pt x="1092915" y="192082"/>
                </a:cubicBezTo>
                <a:cubicBezTo>
                  <a:pt x="1055118" y="188525"/>
                  <a:pt x="1014414" y="195638"/>
                  <a:pt x="979525" y="163625"/>
                </a:cubicBezTo>
                <a:cubicBezTo>
                  <a:pt x="959172" y="145839"/>
                  <a:pt x="938820" y="124497"/>
                  <a:pt x="953358" y="88927"/>
                </a:cubicBezTo>
                <a:cubicBezTo>
                  <a:pt x="962080" y="64027"/>
                  <a:pt x="985339" y="64027"/>
                  <a:pt x="1005692" y="71141"/>
                </a:cubicBezTo>
                <a:cubicBezTo>
                  <a:pt x="1090008" y="110269"/>
                  <a:pt x="1180139" y="120941"/>
                  <a:pt x="1267362" y="135168"/>
                </a:cubicBezTo>
                <a:cubicBezTo>
                  <a:pt x="1281900" y="138725"/>
                  <a:pt x="1296437" y="145839"/>
                  <a:pt x="1310975" y="110269"/>
                </a:cubicBezTo>
                <a:cubicBezTo>
                  <a:pt x="1209214" y="78255"/>
                  <a:pt x="1110360" y="35571"/>
                  <a:pt x="1008599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42ED85-BB98-9B4C-9A50-3425F6A4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749"/>
            <a:ext cx="4953001" cy="4726502"/>
          </a:xfrm>
        </p:spPr>
        <p:txBody>
          <a:bodyPr>
            <a:normAutofit/>
          </a:bodyPr>
          <a:lstStyle/>
          <a:p>
            <a:r>
              <a:rPr lang="pt-BR" dirty="0"/>
              <a:t>Não volátil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748FFC-4B7B-D244-B892-262297CF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8022" y="713313"/>
            <a:ext cx="3815778" cy="5431376"/>
          </a:xfrm>
        </p:spPr>
        <p:txBody>
          <a:bodyPr anchor="ctr">
            <a:normAutofit/>
          </a:bodyPr>
          <a:lstStyle/>
          <a:p>
            <a:r>
              <a:rPr lang="pt-BR" sz="2000" dirty="0"/>
              <a:t>Quando um dado é inserido no DW, ele se torna imutável</a:t>
            </a:r>
          </a:p>
        </p:txBody>
      </p:sp>
    </p:spTree>
    <p:extLst>
      <p:ext uri="{BB962C8B-B14F-4D97-AF65-F5344CB8AC3E}">
        <p14:creationId xmlns:p14="http://schemas.microsoft.com/office/powerpoint/2010/main" val="22151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02781F-CB45-B04A-964F-2139F8D7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pt-BR" sz="5400"/>
              <a:t>Cubos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6A804C19-BF86-4651-8EE9-3D6487A9B7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24240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043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D6F250-B28B-4ADE-A116-3060C329D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96335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073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08AF7-03CB-9A4D-9370-FC58461D4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pt-BR" sz="4000" dirty="0"/>
              <a:t>Modelos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C7CCE4B6-4C43-4A05-BFD1-299316564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75885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517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EB83E-4B5A-2241-8FDF-3BB560304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BR" sz="6000"/>
              <a:t>Escolhendo a tecnologia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84EFE8-C53A-44C4-B289-D1B42CF69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270FA9E7-DD61-4663-AAFA-474714906C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754323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4594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B962E-B529-3048-B6FF-284C98F3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79804BE-2F70-DA45-8B6F-F7AE2A5CD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485" y="174911"/>
            <a:ext cx="6633029" cy="6683089"/>
          </a:xfrm>
        </p:spPr>
      </p:pic>
    </p:spTree>
    <p:extLst>
      <p:ext uri="{BB962C8B-B14F-4D97-AF65-F5344CB8AC3E}">
        <p14:creationId xmlns:p14="http://schemas.microsoft.com/office/powerpoint/2010/main" val="3782514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Modelagem de dados para DWs</a:t>
            </a:r>
          </a:p>
        </p:txBody>
      </p:sp>
      <p:pic>
        <p:nvPicPr>
          <p:cNvPr id="4" name="Picture 3" descr="Captura de Tela 2017-04-17 às 20.08.4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" b="1"/>
          <a:stretch/>
        </p:blipFill>
        <p:spPr>
          <a:xfrm>
            <a:off x="804101" y="804101"/>
            <a:ext cx="6730556" cy="52497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5105" y="3072208"/>
            <a:ext cx="3264916" cy="2660684"/>
          </a:xfrm>
        </p:spPr>
        <p:txBody>
          <a:bodyPr anchor="t">
            <a:normAutofit/>
          </a:bodyPr>
          <a:lstStyle/>
          <a:p>
            <a:r>
              <a:rPr lang="en-US" sz="1900">
                <a:solidFill>
                  <a:srgbClr val="FFFFFF"/>
                </a:solidFill>
              </a:rPr>
              <a:t>Modelos </a:t>
            </a:r>
            <a:r>
              <a:rPr lang="en-US" sz="1900" b="1">
                <a:solidFill>
                  <a:srgbClr val="FFFFFF"/>
                </a:solidFill>
              </a:rPr>
              <a:t>multidimensionais</a:t>
            </a:r>
            <a:r>
              <a:rPr lang="en-US" sz="1900">
                <a:solidFill>
                  <a:srgbClr val="FFFFFF"/>
                </a:solidFill>
              </a:rPr>
              <a:t> tiram proveito dos </a:t>
            </a:r>
            <a:r>
              <a:rPr lang="en-US" sz="1900" b="1">
                <a:solidFill>
                  <a:srgbClr val="FFFFFF"/>
                </a:solidFill>
              </a:rPr>
              <a:t>relacionamentos inerentes</a:t>
            </a:r>
            <a:r>
              <a:rPr lang="en-US" sz="1900">
                <a:solidFill>
                  <a:srgbClr val="FFFFFF"/>
                </a:solidFill>
              </a:rPr>
              <a:t> nos dados para preencher os dados em matrizes multidimensionais chamados </a:t>
            </a:r>
            <a:r>
              <a:rPr lang="en-US" sz="1900" b="1">
                <a:solidFill>
                  <a:srgbClr val="FFFFFF"/>
                </a:solidFill>
              </a:rPr>
              <a:t>cubos de dados</a:t>
            </a:r>
            <a:r>
              <a:rPr lang="en-US" sz="1900">
                <a:solidFill>
                  <a:srgbClr val="FFFFFF"/>
                </a:solidFill>
              </a:rPr>
              <a:t> (ou hipercubos, quando tem mais de 3 dimensões)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8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IC20258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55" r="-24655"/>
          <a:stretch>
            <a:fillRect/>
          </a:stretch>
        </p:blipFill>
        <p:spPr>
          <a:xfrm>
            <a:off x="938274" y="643467"/>
            <a:ext cx="10315452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16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760" y="804328"/>
            <a:ext cx="6091312" cy="120582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EFFFF"/>
                </a:solidFill>
              </a:rPr>
              <a:t>Modelo de Armazenamento Multidimensional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189" y="2494450"/>
            <a:ext cx="5773883" cy="3563159"/>
          </a:xfrm>
        </p:spPr>
        <p:txBody>
          <a:bodyPr>
            <a:normAutofit/>
          </a:bodyPr>
          <a:lstStyle/>
          <a:p>
            <a:r>
              <a:rPr lang="en-US" sz="2400"/>
              <a:t>Tabela de Dimensão</a:t>
            </a:r>
          </a:p>
          <a:p>
            <a:pPr lvl="1"/>
            <a:r>
              <a:rPr lang="en-US"/>
              <a:t>Consiste</a:t>
            </a:r>
            <a:r>
              <a:rPr lang="en-US" dirty="0"/>
              <a:t> de </a:t>
            </a:r>
            <a:r>
              <a:rPr lang="en-US"/>
              <a:t>tuplas</a:t>
            </a:r>
            <a:r>
              <a:rPr lang="en-US" dirty="0"/>
              <a:t> de </a:t>
            </a:r>
            <a:r>
              <a:rPr lang="en-US"/>
              <a:t>atributos</a:t>
            </a:r>
            <a:r>
              <a:rPr lang="en-US" dirty="0"/>
              <a:t> da </a:t>
            </a:r>
            <a:r>
              <a:rPr lang="en-US"/>
              <a:t>dimensão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/>
          </a:p>
          <a:p>
            <a:r>
              <a:rPr lang="en-US" sz="2400"/>
              <a:t>Tabela de Fatos</a:t>
            </a:r>
          </a:p>
          <a:p>
            <a:pPr lvl="1"/>
            <a:r>
              <a:rPr lang="en-US"/>
              <a:t>Armazena</a:t>
            </a:r>
            <a:r>
              <a:rPr lang="en-US" dirty="0"/>
              <a:t> </a:t>
            </a:r>
            <a:r>
              <a:rPr lang="en-US"/>
              <a:t>valores</a:t>
            </a:r>
            <a:r>
              <a:rPr lang="en-US" dirty="0"/>
              <a:t> </a:t>
            </a:r>
            <a:r>
              <a:rPr lang="en-US"/>
              <a:t>detalhados</a:t>
            </a:r>
            <a:r>
              <a:rPr lang="en-US" dirty="0"/>
              <a:t> de </a:t>
            </a:r>
            <a:r>
              <a:rPr lang="en-US"/>
              <a:t>medidas</a:t>
            </a:r>
            <a:endParaRPr lang="en-US" dirty="0"/>
          </a:p>
        </p:txBody>
      </p:sp>
      <p:pic>
        <p:nvPicPr>
          <p:cNvPr id="4" name="Picture 3" descr="Captura de Tela 2017-04-17 às 20.20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06" y="1205998"/>
            <a:ext cx="3343407" cy="1562339"/>
          </a:xfrm>
          <a:prstGeom prst="rect">
            <a:avLst/>
          </a:prstGeom>
        </p:spPr>
      </p:pic>
      <p:pic>
        <p:nvPicPr>
          <p:cNvPr id="5" name="Picture 4" descr="Captura de Tela 2017-04-17 às 20.2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06" y="3769055"/>
            <a:ext cx="3340358" cy="22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9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211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ptura de Tela 2017-04-17 às 20.26.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061"/>
          <a:stretch/>
        </p:blipFill>
        <p:spPr>
          <a:xfrm>
            <a:off x="644652" y="722376"/>
            <a:ext cx="6263640" cy="5413248"/>
          </a:xfrm>
          <a:prstGeom prst="rect">
            <a:avLst/>
          </a:prstGeom>
          <a:effectLst/>
        </p:spPr>
      </p:pic>
      <p:sp>
        <p:nvSpPr>
          <p:cNvPr id="5" name="TextBox 4"/>
          <p:cNvSpPr txBox="1"/>
          <p:nvPr/>
        </p:nvSpPr>
        <p:spPr>
          <a:xfrm>
            <a:off x="8045753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/>
              <a:t>Esquema</a:t>
            </a:r>
            <a:r>
              <a:rPr lang="en-US" sz="2400" b="1" dirty="0"/>
              <a:t> </a:t>
            </a:r>
            <a:r>
              <a:rPr lang="en-US" sz="2400" b="1" dirty="0" err="1"/>
              <a:t>estrela</a:t>
            </a:r>
            <a:endParaRPr lang="en-US" sz="2400" b="1" dirty="0"/>
          </a:p>
          <a:p>
            <a:pPr marL="230188" indent="-215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dirty="0" err="1"/>
              <a:t>tabelas</a:t>
            </a:r>
            <a:r>
              <a:rPr lang="en-US" dirty="0"/>
              <a:t> </a:t>
            </a:r>
            <a:r>
              <a:rPr lang="en-US" b="1" dirty="0" err="1"/>
              <a:t>Dimensão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diretamente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b="1" dirty="0" err="1"/>
              <a:t>Fato</a:t>
            </a:r>
            <a:endParaRPr lang="en-US" b="1" dirty="0"/>
          </a:p>
          <a:p>
            <a:pPr marL="230188" indent="-215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existe</a:t>
            </a:r>
            <a:r>
              <a:rPr lang="en-US" b="1" dirty="0"/>
              <a:t> </a:t>
            </a:r>
            <a:r>
              <a:rPr lang="en-US" b="1" dirty="0" err="1"/>
              <a:t>normalização</a:t>
            </a:r>
            <a:r>
              <a:rPr lang="en-US" b="1" dirty="0"/>
              <a:t> e as </a:t>
            </a:r>
            <a:r>
              <a:rPr lang="en-US" dirty="0" err="1"/>
              <a:t>consultas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respondidas</a:t>
            </a:r>
            <a:r>
              <a:rPr lang="en-US" dirty="0"/>
              <a:t> da </a:t>
            </a:r>
            <a:r>
              <a:rPr lang="en-US" b="1" dirty="0" err="1"/>
              <a:t>maneira</a:t>
            </a:r>
            <a:r>
              <a:rPr lang="en-US" b="1" dirty="0"/>
              <a:t> </a:t>
            </a:r>
            <a:r>
              <a:rPr lang="en-US" b="1" dirty="0" err="1"/>
              <a:t>mais</a:t>
            </a:r>
            <a:r>
              <a:rPr lang="en-US" b="1" dirty="0"/>
              <a:t> </a:t>
            </a:r>
            <a:r>
              <a:rPr lang="en-US" b="1" dirty="0" err="1"/>
              <a:t>rápida</a:t>
            </a:r>
            <a:r>
              <a:rPr lang="en-US" b="1" dirty="0"/>
              <a:t> </a:t>
            </a:r>
            <a:r>
              <a:rPr lang="en-US" b="1" dirty="0" err="1"/>
              <a:t>possível</a:t>
            </a: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149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aptura de Tela 2017-04-17 às 21.26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8" b="7917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4100" y="4675886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 err="1"/>
              <a:t>Esquema</a:t>
            </a:r>
            <a:r>
              <a:rPr lang="en-US" sz="2000" b="1" dirty="0"/>
              <a:t> Snowflake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</a:t>
            </a:r>
            <a:r>
              <a:rPr lang="en-US" sz="2000" dirty="0" err="1"/>
              <a:t>dimensões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</a:t>
            </a:r>
            <a:r>
              <a:rPr lang="en-US" sz="2000" dirty="0" err="1"/>
              <a:t>possuir</a:t>
            </a:r>
            <a:r>
              <a:rPr lang="en-US" sz="2000" dirty="0"/>
              <a:t> </a:t>
            </a:r>
            <a:r>
              <a:rPr lang="en-US" sz="2000" dirty="0" err="1"/>
              <a:t>algum</a:t>
            </a:r>
            <a:r>
              <a:rPr lang="en-US" sz="2000" dirty="0"/>
              <a:t> </a:t>
            </a:r>
            <a:r>
              <a:rPr lang="en-US" sz="2000" b="1" dirty="0" err="1"/>
              <a:t>nível</a:t>
            </a:r>
            <a:r>
              <a:rPr lang="en-US" sz="2000" b="1" dirty="0"/>
              <a:t> de </a:t>
            </a:r>
            <a:r>
              <a:rPr lang="en-US" sz="2000" b="1" dirty="0" err="1"/>
              <a:t>normalização</a:t>
            </a:r>
            <a:r>
              <a:rPr lang="en-US" sz="2000" b="1" dirty="0"/>
              <a:t> </a:t>
            </a:r>
            <a:r>
              <a:rPr lang="en-US" sz="2000" dirty="0"/>
              <a:t>entre as </a:t>
            </a:r>
            <a:r>
              <a:rPr lang="en-US" sz="2000" dirty="0" err="1"/>
              <a:t>tabelas</a:t>
            </a:r>
            <a:r>
              <a:rPr lang="en-US" sz="2000" dirty="0"/>
              <a:t> </a:t>
            </a:r>
            <a:r>
              <a:rPr lang="en-US" sz="2000" b="1" dirty="0" err="1"/>
              <a:t>Dimensão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71600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8C8C96-5996-1948-8DED-6203D83C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Star Schema vs Snow Flake Schema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EE10E2-F434-F146-89C0-E865F4049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O modelo mais performático é o Estrela, mas a </a:t>
            </a:r>
            <a:r>
              <a:rPr lang="pt-BR" sz="2400" dirty="0" err="1"/>
              <a:t>desnormalização</a:t>
            </a:r>
            <a:r>
              <a:rPr lang="pt-BR" sz="2400" dirty="0"/>
              <a:t> pode dar trabalho</a:t>
            </a:r>
          </a:p>
          <a:p>
            <a:pPr lvl="1"/>
            <a:r>
              <a:rPr lang="pt-BR" sz="2200" dirty="0"/>
              <a:t>Exemplo: Detalhamento de Regiões – País, Estado, Cidade, Bairros</a:t>
            </a:r>
          </a:p>
          <a:p>
            <a:r>
              <a:rPr lang="pt-BR" sz="2400" dirty="0"/>
              <a:t>Considere também o número de colunas para a chave primária. O SQL Server, por exemplo limita a 16 colunas</a:t>
            </a:r>
          </a:p>
          <a:p>
            <a:pPr lvl="1"/>
            <a:r>
              <a:rPr lang="pt-BR" sz="2200" dirty="0"/>
              <a:t>Se houver muitas dimensões ligadas ao Fato, o esquema floco de neve </a:t>
            </a:r>
            <a:r>
              <a:rPr lang="pt-BR" sz="2200" i="1" dirty="0"/>
              <a:t>economizará</a:t>
            </a:r>
            <a:r>
              <a:rPr lang="pt-BR" sz="2200" dirty="0"/>
              <a:t> colunas para a chave primária</a:t>
            </a:r>
          </a:p>
          <a:p>
            <a:r>
              <a:rPr lang="pt-BR" sz="2400" dirty="0"/>
              <a:t>No exemplo das regiões, País, Estado, Cidade e Bairro, num esquema Estrela, cada uma das tabelas estaria ligada a Fato consumindo 4 colunas da chave primária. </a:t>
            </a:r>
          </a:p>
          <a:p>
            <a:r>
              <a:rPr lang="pt-BR" sz="2400" dirty="0"/>
              <a:t>Se País estiver ligada a de Estado, Estado à Cidade e Cidade a Bairro e só a última ligada a Fato, teremos apenas uma coluna na chave representado as regiões.</a:t>
            </a:r>
          </a:p>
        </p:txBody>
      </p:sp>
    </p:spTree>
    <p:extLst>
      <p:ext uri="{BB962C8B-B14F-4D97-AF65-F5344CB8AC3E}">
        <p14:creationId xmlns:p14="http://schemas.microsoft.com/office/powerpoint/2010/main" val="157875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12D1E6-D369-5D41-8E72-9EA70B31C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pt-BR" sz="5400"/>
              <a:t>Boas práticas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1318955-C014-4E7E-87AB-972D5A581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854626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112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SGBDs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2D414B-49A5-47BE-A0A4-E8489EE9B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5529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262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708FAB-3898-47A9-B05A-AB9ECBD9E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8D2382-7DF0-4049-840E-1BAA8529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457201"/>
            <a:ext cx="10117810" cy="1150470"/>
          </a:xfrm>
        </p:spPr>
        <p:txBody>
          <a:bodyPr anchor="b">
            <a:normAutofit/>
          </a:bodyPr>
          <a:lstStyle/>
          <a:p>
            <a:r>
              <a:rPr lang="pt-BR" sz="4000"/>
              <a:t>Vamos modelar?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D76960-CF12-6E4A-B622-A9AE7FDA6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5" y="1980775"/>
            <a:ext cx="7611043" cy="427488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dirty="0"/>
              <a:t>Dimensões</a:t>
            </a:r>
          </a:p>
          <a:p>
            <a:r>
              <a:rPr lang="pt-BR" sz="2400" dirty="0"/>
              <a:t>Comece o desenho do DW pelas dimensões. Lembre: as dimensões armazenam as chaves primárias</a:t>
            </a:r>
          </a:p>
          <a:p>
            <a:r>
              <a:rPr lang="pt-BR" sz="2400" dirty="0"/>
              <a:t>Tempo</a:t>
            </a:r>
          </a:p>
          <a:p>
            <a:pPr lvl="1">
              <a:lnSpc>
                <a:spcPct val="140000"/>
              </a:lnSpc>
            </a:pPr>
            <a:r>
              <a:rPr lang="pt-BR" sz="2000" dirty="0"/>
              <a:t>A dimensão temporal sempre deve existir no DW. </a:t>
            </a:r>
          </a:p>
          <a:p>
            <a:pPr lvl="1">
              <a:lnSpc>
                <a:spcPct val="140000"/>
              </a:lnSpc>
            </a:pPr>
            <a:r>
              <a:rPr lang="pt-BR" sz="2000" dirty="0"/>
              <a:t>A tabela deve ser composta por chave primária, com os campos de datas e colunas de especialização, como Dia, Mês, Ano separados, dia da semana, Ano fiscal, trimestre, etc.</a:t>
            </a:r>
          </a:p>
        </p:txBody>
      </p:sp>
      <p:pic>
        <p:nvPicPr>
          <p:cNvPr id="5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67A1A88E-F686-364E-97F3-5E5ED93E5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" r="685" b="2"/>
          <a:stretch/>
        </p:blipFill>
        <p:spPr>
          <a:xfrm>
            <a:off x="8877443" y="1794372"/>
            <a:ext cx="3198442" cy="28089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438CA0-CB4D-4C94-8C39-9C7FC9BB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C05E3-84E7-4957-95EF-B471CBF71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86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26563F-692B-3842-AD6E-720B226D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pt-BR" dirty="0"/>
              <a:t>Cliente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E412BD-B2B5-764D-823C-70232B2E9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pt-BR" sz="2000"/>
              <a:t>Uma dimensão normalmente encontrada é a Cliente</a:t>
            </a:r>
          </a:p>
          <a:p>
            <a:r>
              <a:rPr lang="pt-BR" sz="2000"/>
              <a:t>A chave geralmente é um id artificial para garantir buscas mais rápidas (</a:t>
            </a:r>
            <a:r>
              <a:rPr lang="pt-BR" sz="2000" i="1"/>
              <a:t>Surrogate Key</a:t>
            </a:r>
            <a:r>
              <a:rPr lang="pt-BR" sz="2000"/>
              <a:t>)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661239C-B76B-534A-95C4-E423976A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1260296"/>
            <a:ext cx="4747547" cy="436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9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09B31-EE3C-4DCE-88F0-EA3FE2AB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2D9556-7EB0-4226-B5CF-E48584DA6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17261" y="889461"/>
            <a:ext cx="3011208" cy="5138270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3C4F04-EAE0-0044-A47E-66CBB5A9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2503565"/>
            <a:ext cx="3619499" cy="1850872"/>
          </a:xfrm>
        </p:spPr>
        <p:txBody>
          <a:bodyPr>
            <a:normAutofit/>
          </a:bodyPr>
          <a:lstStyle/>
          <a:p>
            <a:r>
              <a:rPr lang="pt-BR" dirty="0"/>
              <a:t>Produto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652C4-5D7E-4449-A1ED-1F1AFC211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0229"/>
            <a:ext cx="6056085" cy="5436734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pt-BR" sz="2400" dirty="0"/>
              <a:t>Se vendemos para alguém, vendemos algo</a:t>
            </a:r>
          </a:p>
          <a:p>
            <a:pPr>
              <a:lnSpc>
                <a:spcPct val="120000"/>
              </a:lnSpc>
            </a:pPr>
            <a:r>
              <a:rPr lang="pt-BR" sz="2400" dirty="0"/>
              <a:t>A dimensão produto vai possuir a </a:t>
            </a:r>
            <a:r>
              <a:rPr lang="pt-BR" sz="2400" dirty="0" err="1"/>
              <a:t>surrogate</a:t>
            </a:r>
            <a:r>
              <a:rPr lang="pt-BR" sz="2400" dirty="0"/>
              <a:t> </a:t>
            </a:r>
            <a:r>
              <a:rPr lang="pt-BR" sz="2400" dirty="0" err="1"/>
              <a:t>key</a:t>
            </a:r>
            <a:r>
              <a:rPr lang="pt-BR" sz="2400" dirty="0"/>
              <a:t> e as especializações do produto: Nome, grupo, subgrupo, cor, peso, tamanho...</a:t>
            </a:r>
          </a:p>
          <a:p>
            <a:pPr>
              <a:lnSpc>
                <a:spcPct val="120000"/>
              </a:lnSpc>
            </a:pPr>
            <a:r>
              <a:rPr lang="pt-BR" sz="2400" dirty="0"/>
              <a:t>As propriedades podem ter pequenas alterações ao longo do tempo (</a:t>
            </a:r>
            <a:r>
              <a:rPr lang="pt-BR" sz="2400" i="1" dirty="0" err="1"/>
              <a:t>Slowly</a:t>
            </a:r>
            <a:r>
              <a:rPr lang="pt-BR" sz="2400" i="1" dirty="0"/>
              <a:t> </a:t>
            </a:r>
            <a:r>
              <a:rPr lang="pt-BR" sz="2400" i="1" dirty="0" err="1"/>
              <a:t>Changing</a:t>
            </a:r>
            <a:r>
              <a:rPr lang="pt-BR" sz="2400" i="1" dirty="0"/>
              <a:t> Dimension</a:t>
            </a:r>
            <a:r>
              <a:rPr lang="pt-B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0967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A8AAC95-3719-4BCD-B710-4160043D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3A6D7BA-50E4-42FE-A0E3-FC42B7EC4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2767722"/>
            <a:ext cx="3021543" cy="1532055"/>
          </a:xfrm>
          <a:custGeom>
            <a:avLst/>
            <a:gdLst>
              <a:gd name="connsiteX0" fmla="*/ 3021543 w 3021543"/>
              <a:gd name="connsiteY0" fmla="*/ 0 h 1532055"/>
              <a:gd name="connsiteX1" fmla="*/ 2963800 w 3021543"/>
              <a:gd name="connsiteY1" fmla="*/ 7730 h 1532055"/>
              <a:gd name="connsiteX2" fmla="*/ 2793803 w 3021543"/>
              <a:gd name="connsiteY2" fmla="*/ 25704 h 1532055"/>
              <a:gd name="connsiteX3" fmla="*/ 2414348 w 3021543"/>
              <a:gd name="connsiteY3" fmla="*/ 31695 h 1532055"/>
              <a:gd name="connsiteX4" fmla="*/ 2091558 w 3021543"/>
              <a:gd name="connsiteY4" fmla="*/ 29298 h 1532055"/>
              <a:gd name="connsiteX5" fmla="*/ 1645319 w 3021543"/>
              <a:gd name="connsiteY5" fmla="*/ 30497 h 1532055"/>
              <a:gd name="connsiteX6" fmla="*/ 1243602 w 3021543"/>
              <a:gd name="connsiteY6" fmla="*/ 64048 h 1532055"/>
              <a:gd name="connsiteX7" fmla="*/ 753851 w 3021543"/>
              <a:gd name="connsiteY7" fmla="*/ 61651 h 1532055"/>
              <a:gd name="connsiteX8" fmla="*/ 465465 w 3021543"/>
              <a:gd name="connsiteY8" fmla="*/ 123960 h 1532055"/>
              <a:gd name="connsiteX9" fmla="*/ 546416 w 3021543"/>
              <a:gd name="connsiteY9" fmla="*/ 145529 h 1532055"/>
              <a:gd name="connsiteX10" fmla="*/ 689091 w 3021543"/>
              <a:gd name="connsiteY10" fmla="*/ 192260 h 1532055"/>
              <a:gd name="connsiteX11" fmla="*/ 704269 w 3021543"/>
              <a:gd name="connsiteY11" fmla="*/ 222217 h 1532055"/>
              <a:gd name="connsiteX12" fmla="*/ 683020 w 3021543"/>
              <a:gd name="connsiteY12" fmla="*/ 236595 h 1532055"/>
              <a:gd name="connsiteX13" fmla="*/ 621295 w 3021543"/>
              <a:gd name="connsiteY13" fmla="*/ 264155 h 1532055"/>
              <a:gd name="connsiteX14" fmla="*/ 848968 w 3021543"/>
              <a:gd name="connsiteY14" fmla="*/ 304896 h 1532055"/>
              <a:gd name="connsiteX15" fmla="*/ 768018 w 3021543"/>
              <a:gd name="connsiteY15" fmla="*/ 330059 h 1532055"/>
              <a:gd name="connsiteX16" fmla="*/ 684032 w 3021543"/>
              <a:gd name="connsiteY16" fmla="*/ 348032 h 1532055"/>
              <a:gd name="connsiteX17" fmla="*/ 592962 w 3021543"/>
              <a:gd name="connsiteY17" fmla="*/ 361213 h 1532055"/>
              <a:gd name="connsiteX18" fmla="*/ 509988 w 3021543"/>
              <a:gd name="connsiteY18" fmla="*/ 387575 h 1532055"/>
              <a:gd name="connsiteX19" fmla="*/ 726531 w 3021543"/>
              <a:gd name="connsiteY19" fmla="*/ 398359 h 1532055"/>
              <a:gd name="connsiteX20" fmla="*/ 614212 w 3021543"/>
              <a:gd name="connsiteY20" fmla="*/ 422324 h 1532055"/>
              <a:gd name="connsiteX21" fmla="*/ 522131 w 3021543"/>
              <a:gd name="connsiteY21" fmla="*/ 453478 h 1532055"/>
              <a:gd name="connsiteX22" fmla="*/ 457370 w 3021543"/>
              <a:gd name="connsiteY22" fmla="*/ 467857 h 1532055"/>
              <a:gd name="connsiteX23" fmla="*/ 388562 w 3021543"/>
              <a:gd name="connsiteY23" fmla="*/ 471452 h 1532055"/>
              <a:gd name="connsiteX24" fmla="*/ 372372 w 3021543"/>
              <a:gd name="connsiteY24" fmla="*/ 494218 h 1532055"/>
              <a:gd name="connsiteX25" fmla="*/ 393622 w 3021543"/>
              <a:gd name="connsiteY25" fmla="*/ 518184 h 1532055"/>
              <a:gd name="connsiteX26" fmla="*/ 426002 w 3021543"/>
              <a:gd name="connsiteY26" fmla="*/ 520580 h 1532055"/>
              <a:gd name="connsiteX27" fmla="*/ 619271 w 3021543"/>
              <a:gd name="connsiteY27" fmla="*/ 526571 h 1532055"/>
              <a:gd name="connsiteX28" fmla="*/ 0 w 3021543"/>
              <a:gd name="connsiteY28" fmla="*/ 579294 h 1532055"/>
              <a:gd name="connsiteX29" fmla="*/ 83986 w 3021543"/>
              <a:gd name="connsiteY29" fmla="*/ 611647 h 1532055"/>
              <a:gd name="connsiteX30" fmla="*/ 112319 w 3021543"/>
              <a:gd name="connsiteY30" fmla="*/ 700317 h 1532055"/>
              <a:gd name="connsiteX31" fmla="*/ 215531 w 3021543"/>
              <a:gd name="connsiteY31" fmla="*/ 750643 h 1532055"/>
              <a:gd name="connsiteX32" fmla="*/ 282315 w 3021543"/>
              <a:gd name="connsiteY32" fmla="*/ 768617 h 1532055"/>
              <a:gd name="connsiteX33" fmla="*/ 435109 w 3021543"/>
              <a:gd name="connsiteY33" fmla="*/ 794979 h 1532055"/>
              <a:gd name="connsiteX34" fmla="*/ 457370 w 3021543"/>
              <a:gd name="connsiteY34" fmla="*/ 838116 h 1532055"/>
              <a:gd name="connsiteX35" fmla="*/ 476596 w 3021543"/>
              <a:gd name="connsiteY35" fmla="*/ 886046 h 1532055"/>
              <a:gd name="connsiteX36" fmla="*/ 517071 w 3021543"/>
              <a:gd name="connsiteY36" fmla="*/ 917200 h 1532055"/>
              <a:gd name="connsiteX37" fmla="*/ 202377 w 3021543"/>
              <a:gd name="connsiteY37" fmla="*/ 912407 h 1532055"/>
              <a:gd name="connsiteX38" fmla="*/ 557546 w 3021543"/>
              <a:gd name="connsiteY38" fmla="*/ 1013060 h 1532055"/>
              <a:gd name="connsiteX39" fmla="*/ 526178 w 3021543"/>
              <a:gd name="connsiteY39" fmla="*/ 1052602 h 1532055"/>
              <a:gd name="connsiteX40" fmla="*/ 720459 w 3021543"/>
              <a:gd name="connsiteY40" fmla="*/ 1106523 h 1532055"/>
              <a:gd name="connsiteX41" fmla="*/ 616236 w 3021543"/>
              <a:gd name="connsiteY41" fmla="*/ 1112514 h 1532055"/>
              <a:gd name="connsiteX42" fmla="*/ 1222353 w 3021543"/>
              <a:gd name="connsiteY42" fmla="*/ 1337785 h 1532055"/>
              <a:gd name="connsiteX43" fmla="*/ 2087511 w 3021543"/>
              <a:gd name="connsiteY43" fmla="*/ 1500747 h 1532055"/>
              <a:gd name="connsiteX44" fmla="*/ 2425479 w 3021543"/>
              <a:gd name="connsiteY44" fmla="*/ 1531901 h 1532055"/>
              <a:gd name="connsiteX45" fmla="*/ 2809994 w 3021543"/>
              <a:gd name="connsiteY45" fmla="*/ 1522315 h 1532055"/>
              <a:gd name="connsiteX46" fmla="*/ 2953618 w 3021543"/>
              <a:gd name="connsiteY46" fmla="*/ 1512448 h 1532055"/>
              <a:gd name="connsiteX47" fmla="*/ 3021543 w 3021543"/>
              <a:gd name="connsiteY47" fmla="*/ 1502657 h 153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532055">
                <a:moveTo>
                  <a:pt x="3021543" y="0"/>
                </a:moveTo>
                <a:lnTo>
                  <a:pt x="2963800" y="7730"/>
                </a:lnTo>
                <a:cubicBezTo>
                  <a:pt x="2907134" y="14919"/>
                  <a:pt x="2850469" y="24506"/>
                  <a:pt x="2793803" y="25704"/>
                </a:cubicBezTo>
                <a:cubicBezTo>
                  <a:pt x="2667318" y="29298"/>
                  <a:pt x="2539821" y="20911"/>
                  <a:pt x="2414348" y="31695"/>
                </a:cubicBezTo>
                <a:cubicBezTo>
                  <a:pt x="2307089" y="41281"/>
                  <a:pt x="2198818" y="30497"/>
                  <a:pt x="2091558" y="29298"/>
                </a:cubicBezTo>
                <a:cubicBezTo>
                  <a:pt x="1942812" y="28100"/>
                  <a:pt x="1793053" y="19713"/>
                  <a:pt x="1645319" y="30497"/>
                </a:cubicBezTo>
                <a:cubicBezTo>
                  <a:pt x="1510738" y="38885"/>
                  <a:pt x="1376158" y="41281"/>
                  <a:pt x="1243602" y="64048"/>
                </a:cubicBezTo>
                <a:cubicBezTo>
                  <a:pt x="1079677" y="76030"/>
                  <a:pt x="916765" y="68841"/>
                  <a:pt x="753851" y="61651"/>
                </a:cubicBezTo>
                <a:cubicBezTo>
                  <a:pt x="653675" y="56858"/>
                  <a:pt x="554511" y="41281"/>
                  <a:pt x="465465" y="123960"/>
                </a:cubicBezTo>
                <a:cubicBezTo>
                  <a:pt x="489751" y="143132"/>
                  <a:pt x="519095" y="139537"/>
                  <a:pt x="546416" y="145529"/>
                </a:cubicBezTo>
                <a:cubicBezTo>
                  <a:pt x="594986" y="157511"/>
                  <a:pt x="643557" y="169493"/>
                  <a:pt x="689091" y="192260"/>
                </a:cubicBezTo>
                <a:cubicBezTo>
                  <a:pt x="699210" y="197053"/>
                  <a:pt x="708317" y="206639"/>
                  <a:pt x="704269" y="222217"/>
                </a:cubicBezTo>
                <a:cubicBezTo>
                  <a:pt x="701234" y="234199"/>
                  <a:pt x="691115" y="234199"/>
                  <a:pt x="683020" y="236595"/>
                </a:cubicBezTo>
                <a:cubicBezTo>
                  <a:pt x="664806" y="243785"/>
                  <a:pt x="642545" y="238992"/>
                  <a:pt x="621295" y="264155"/>
                </a:cubicBezTo>
                <a:cubicBezTo>
                  <a:pt x="702245" y="277336"/>
                  <a:pt x="780160" y="252172"/>
                  <a:pt x="848968" y="304896"/>
                </a:cubicBezTo>
                <a:cubicBezTo>
                  <a:pt x="823671" y="331257"/>
                  <a:pt x="795339" y="325266"/>
                  <a:pt x="768018" y="330059"/>
                </a:cubicBezTo>
                <a:cubicBezTo>
                  <a:pt x="739685" y="334852"/>
                  <a:pt x="712365" y="343240"/>
                  <a:pt x="684032" y="348032"/>
                </a:cubicBezTo>
                <a:cubicBezTo>
                  <a:pt x="653675" y="354023"/>
                  <a:pt x="623319" y="355222"/>
                  <a:pt x="592962" y="361213"/>
                </a:cubicBezTo>
                <a:cubicBezTo>
                  <a:pt x="567666" y="366006"/>
                  <a:pt x="540345" y="357618"/>
                  <a:pt x="509988" y="387575"/>
                </a:cubicBezTo>
                <a:cubicBezTo>
                  <a:pt x="584867" y="409143"/>
                  <a:pt x="652663" y="376790"/>
                  <a:pt x="726531" y="398359"/>
                </a:cubicBezTo>
                <a:cubicBezTo>
                  <a:pt x="683020" y="417531"/>
                  <a:pt x="647604" y="411539"/>
                  <a:pt x="614212" y="422324"/>
                </a:cubicBezTo>
                <a:cubicBezTo>
                  <a:pt x="583855" y="433108"/>
                  <a:pt x="547428" y="421126"/>
                  <a:pt x="522131" y="453478"/>
                </a:cubicBezTo>
                <a:cubicBezTo>
                  <a:pt x="502905" y="478641"/>
                  <a:pt x="482668" y="482236"/>
                  <a:pt x="457370" y="467857"/>
                </a:cubicBezTo>
                <a:cubicBezTo>
                  <a:pt x="435109" y="454676"/>
                  <a:pt x="410824" y="458271"/>
                  <a:pt x="388562" y="471452"/>
                </a:cubicBezTo>
                <a:cubicBezTo>
                  <a:pt x="380468" y="476245"/>
                  <a:pt x="372372" y="482236"/>
                  <a:pt x="372372" y="494218"/>
                </a:cubicBezTo>
                <a:cubicBezTo>
                  <a:pt x="372372" y="510994"/>
                  <a:pt x="382491" y="515787"/>
                  <a:pt x="393622" y="518184"/>
                </a:cubicBezTo>
                <a:cubicBezTo>
                  <a:pt x="403741" y="520580"/>
                  <a:pt x="415883" y="522977"/>
                  <a:pt x="426002" y="520580"/>
                </a:cubicBezTo>
                <a:cubicBezTo>
                  <a:pt x="490762" y="507399"/>
                  <a:pt x="554511" y="528968"/>
                  <a:pt x="619271" y="526571"/>
                </a:cubicBezTo>
                <a:cubicBezTo>
                  <a:pt x="415883" y="578096"/>
                  <a:pt x="210471" y="561321"/>
                  <a:pt x="0" y="579294"/>
                </a:cubicBezTo>
                <a:cubicBezTo>
                  <a:pt x="27321" y="615241"/>
                  <a:pt x="62737" y="585286"/>
                  <a:pt x="83986" y="611647"/>
                </a:cubicBezTo>
                <a:cubicBezTo>
                  <a:pt x="63748" y="666766"/>
                  <a:pt x="71844" y="696722"/>
                  <a:pt x="112319" y="700317"/>
                </a:cubicBezTo>
                <a:cubicBezTo>
                  <a:pt x="151782" y="703912"/>
                  <a:pt x="194281" y="684740"/>
                  <a:pt x="215531" y="750643"/>
                </a:cubicBezTo>
                <a:cubicBezTo>
                  <a:pt x="221602" y="771014"/>
                  <a:pt x="259042" y="765023"/>
                  <a:pt x="282315" y="768617"/>
                </a:cubicBezTo>
                <a:cubicBezTo>
                  <a:pt x="332909" y="777005"/>
                  <a:pt x="386539" y="768617"/>
                  <a:pt x="435109" y="794979"/>
                </a:cubicBezTo>
                <a:cubicBezTo>
                  <a:pt x="454335" y="804565"/>
                  <a:pt x="467489" y="811754"/>
                  <a:pt x="457370" y="838116"/>
                </a:cubicBezTo>
                <a:cubicBezTo>
                  <a:pt x="447252" y="865675"/>
                  <a:pt x="460406" y="875261"/>
                  <a:pt x="476596" y="886046"/>
                </a:cubicBezTo>
                <a:cubicBezTo>
                  <a:pt x="488739" y="894433"/>
                  <a:pt x="506953" y="892037"/>
                  <a:pt x="517071" y="917200"/>
                </a:cubicBezTo>
                <a:cubicBezTo>
                  <a:pt x="410824" y="913605"/>
                  <a:pt x="307612" y="893235"/>
                  <a:pt x="202377" y="912407"/>
                </a:cubicBezTo>
                <a:cubicBezTo>
                  <a:pt x="317731" y="960337"/>
                  <a:pt x="444216" y="957940"/>
                  <a:pt x="557546" y="1013060"/>
                </a:cubicBezTo>
                <a:cubicBezTo>
                  <a:pt x="553499" y="1032232"/>
                  <a:pt x="527190" y="1023844"/>
                  <a:pt x="526178" y="1052602"/>
                </a:cubicBezTo>
                <a:cubicBezTo>
                  <a:pt x="585879" y="1082558"/>
                  <a:pt x="657723" y="1062188"/>
                  <a:pt x="720459" y="1106523"/>
                </a:cubicBezTo>
                <a:cubicBezTo>
                  <a:pt x="684032" y="1126893"/>
                  <a:pt x="650640" y="1093342"/>
                  <a:pt x="616236" y="1112514"/>
                </a:cubicBezTo>
                <a:cubicBezTo>
                  <a:pt x="627367" y="1141273"/>
                  <a:pt x="1131283" y="1318613"/>
                  <a:pt x="1222353" y="1337785"/>
                </a:cubicBezTo>
                <a:cubicBezTo>
                  <a:pt x="1407527" y="1377327"/>
                  <a:pt x="1940788" y="1477980"/>
                  <a:pt x="2087511" y="1500747"/>
                </a:cubicBezTo>
                <a:cubicBezTo>
                  <a:pt x="2200841" y="1517522"/>
                  <a:pt x="2313160" y="1530703"/>
                  <a:pt x="2425479" y="1531901"/>
                </a:cubicBezTo>
                <a:cubicBezTo>
                  <a:pt x="2553988" y="1533099"/>
                  <a:pt x="2681485" y="1527108"/>
                  <a:pt x="2809994" y="1522315"/>
                </a:cubicBezTo>
                <a:cubicBezTo>
                  <a:pt x="2858058" y="1520518"/>
                  <a:pt x="2905933" y="1517372"/>
                  <a:pt x="2953618" y="1512448"/>
                </a:cubicBezTo>
                <a:lnTo>
                  <a:pt x="3021543" y="150265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EC3493-3308-4B4B-A4DC-69E7D4D8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199"/>
            <a:ext cx="3021543" cy="5338763"/>
          </a:xfrm>
        </p:spPr>
        <p:txBody>
          <a:bodyPr>
            <a:normAutofit/>
          </a:bodyPr>
          <a:lstStyle/>
          <a:p>
            <a:r>
              <a:rPr lang="pt-BR" i="1" dirty="0" err="1"/>
              <a:t>Slowly</a:t>
            </a:r>
            <a:r>
              <a:rPr lang="pt-BR" i="1" dirty="0"/>
              <a:t> </a:t>
            </a:r>
            <a:r>
              <a:rPr lang="pt-BR" i="1" dirty="0" err="1"/>
              <a:t>Changing</a:t>
            </a:r>
            <a:r>
              <a:rPr lang="pt-BR" i="1" dirty="0"/>
              <a:t> Dimension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1A8EB-2ED3-F54C-A121-14DC3FC94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971" y="188686"/>
            <a:ext cx="8490858" cy="6531427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pt-BR" dirty="0"/>
              <a:t>Imagine se em 2015 uma empresa vendia um livro “</a:t>
            </a:r>
            <a:r>
              <a:rPr lang="pt-BR" b="1" dirty="0"/>
              <a:t>Curso de BI</a:t>
            </a:r>
            <a:r>
              <a:rPr lang="pt-BR" dirty="0"/>
              <a:t>”. Em 2016, a empresa mudou o nome do produto para “</a:t>
            </a:r>
            <a:r>
              <a:rPr lang="pt-BR" b="1" dirty="0"/>
              <a:t>Curso de BI a Custo Zero</a:t>
            </a:r>
            <a:r>
              <a:rPr lang="pt-BR" dirty="0"/>
              <a:t>”. Para lidar com a mudança: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1SCD: atualizar a dimensão para contemplar a nova informação. Fere o princípio “não volátil” (perdemos o passado).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2SCD: cria-se uma nova entrada na tabela Produto com a notação inativo no original e ativo no novo registro. Quando exibirmos o rel. de vendas de 2015 e 2016 conseguiremos distinguir os dois produtos</a:t>
            </a:r>
          </a:p>
          <a:p>
            <a:pPr lvl="1">
              <a:lnSpc>
                <a:spcPct val="120000"/>
              </a:lnSpc>
            </a:pPr>
            <a:r>
              <a:rPr lang="pt-BR" dirty="0"/>
              <a:t>3SCD: Coloca-se uma coluna de valor histórico e atualiza-se o valor da coluna de valor corrente. Guardamos um log das alterações no produto.</a:t>
            </a:r>
          </a:p>
        </p:txBody>
      </p:sp>
    </p:spTree>
    <p:extLst>
      <p:ext uri="{BB962C8B-B14F-4D97-AF65-F5344CB8AC3E}">
        <p14:creationId xmlns:p14="http://schemas.microsoft.com/office/powerpoint/2010/main" val="265692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115695-BD1E-CD4B-A77C-334F3C8E4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pt-BR" dirty="0"/>
              <a:t>Geografia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F258A6F-FD96-384D-9F46-6988BA69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76" y="2028300"/>
            <a:ext cx="4641004" cy="417617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E3AC33-E712-B44D-923C-E5DC87CD5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pt-BR" sz="2000"/>
              <a:t>Local onde foi feita a compra</a:t>
            </a:r>
          </a:p>
          <a:p>
            <a:r>
              <a:rPr lang="pt-BR" sz="2000"/>
              <a:t>Pode ser formado por País, Estado, Cidade, Bairro, Logradouro, CEP, Região...</a:t>
            </a: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900793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67D37-1DEF-EF44-A30C-DFAF01B3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Vendedor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127454-05ED-4566-85B8-9B19E8D6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ço Reservado para Conteúdo 4" descr="Texto&#10;&#10;Descrição gerada automaticamente">
            <a:extLst>
              <a:ext uri="{FF2B5EF4-FFF2-40B4-BE49-F238E27FC236}">
                <a16:creationId xmlns:a16="http://schemas.microsoft.com/office/drawing/2014/main" id="{9FA626F0-EBA6-794A-971A-81C28FD32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2114" y="1524508"/>
            <a:ext cx="4961987" cy="418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3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790F99-C881-47C9-B3DC-C959D441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EFF303-385F-BB49-AFBC-ECDD98D4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33" y="2218655"/>
            <a:ext cx="4343688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6ED59A-604C-B241-9909-3775AF0EB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233" y="3886200"/>
            <a:ext cx="3665550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Matriz de Fatos e Dimensões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E560FB1-E086-D849-8D03-E95129F4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70" y="125823"/>
            <a:ext cx="7211556" cy="2019235"/>
          </a:xfrm>
          <a:prstGeom prst="rect">
            <a:avLst/>
          </a:prstGeom>
        </p:spPr>
      </p:pic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E0190DEF-3C86-564A-93F0-711557B08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726" y="2236798"/>
            <a:ext cx="4371155" cy="1824957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5D1DAF39-57E8-E14D-9F02-2E349BFE2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45" y="4268736"/>
            <a:ext cx="7410035" cy="20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25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9524926-A56A-F343-9048-6256947E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Fato Vendas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018D13-4DEC-0244-92B9-19A2A0852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pt-BR" sz="2200"/>
              <a:t>Quantas vendas fizemos, qual o valor, impostos e taxas totais de cada uma, o que foi vendido e quanto de cada produto</a:t>
            </a:r>
          </a:p>
          <a:p>
            <a:r>
              <a:rPr lang="pt-BR" sz="2200"/>
              <a:t>Podemos atribuir diferentes granularidades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19F28AA-0CD6-D943-9DDE-F9BCE7E5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67513"/>
            <a:ext cx="6903720" cy="55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Definição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7A476C-E34A-4DD9-A53C-6387CB000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0419920"/>
              </p:ext>
            </p:extLst>
          </p:nvPr>
        </p:nvGraphicFramePr>
        <p:xfrm>
          <a:off x="4648018" y="2224216"/>
          <a:ext cx="6900512" cy="395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49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Características dos DWs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417CB7-87B8-416A-9E7E-DB7927CAB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83021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84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OLAP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1900"/>
              <a:t>Processamento Analítico on-line: </a:t>
            </a:r>
          </a:p>
          <a:p>
            <a:pPr lvl="1"/>
            <a:r>
              <a:rPr lang="en-US" sz="1900"/>
              <a:t>termo usado para descrever a análise de dados complexos do data warehouse</a:t>
            </a:r>
          </a:p>
          <a:p>
            <a:pPr lvl="2"/>
            <a:r>
              <a:rPr lang="en-US" sz="1900"/>
              <a:t>Análise dinâmica e multidimensional</a:t>
            </a:r>
          </a:p>
          <a:p>
            <a:pPr lvl="1"/>
            <a:r>
              <a:rPr lang="en-US" sz="1900"/>
              <a:t>As ferramentas OLAP utilizam capacidades de computação distribuída para análises que exigem mais armazenamento e poder de processamento do que pode estar localizado econômica e eficientemente em um computador pessoal.</a:t>
            </a:r>
          </a:p>
          <a:p>
            <a:r>
              <a:rPr lang="en-US" sz="1900"/>
              <a:t>Ferramentas OLAP: </a:t>
            </a:r>
          </a:p>
          <a:p>
            <a:pPr lvl="1"/>
            <a:r>
              <a:rPr lang="en-US" sz="1900"/>
              <a:t>Cognos, Microstrategy, </a:t>
            </a:r>
            <a:r>
              <a:rPr lang="en-US" sz="1900" b="1"/>
              <a:t>Pentaho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72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ptura de Tela 2017-04-17 às 20.34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42" y="3239560"/>
            <a:ext cx="1462088" cy="37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3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n-US" sz="4000"/>
              <a:t>DSS </a:t>
            </a:r>
            <a:r>
              <a:rPr lang="mr-IN" sz="4000" i="1"/>
              <a:t>–</a:t>
            </a:r>
            <a:r>
              <a:rPr lang="en-US" sz="4000" i="1"/>
              <a:t> Decision Suport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0909" y="552906"/>
            <a:ext cx="5159825" cy="1674905"/>
          </a:xfrm>
        </p:spPr>
        <p:txBody>
          <a:bodyPr anchor="ctr">
            <a:normAutofit/>
          </a:bodyPr>
          <a:lstStyle/>
          <a:p>
            <a:r>
              <a:rPr lang="en-US" sz="2000"/>
              <a:t>Sistemas de informações executivas: ajudam os principais tomadores de decisões de uma organização com dados de nível mais alto em decisões complexas e importantes. </a:t>
            </a:r>
          </a:p>
        </p:txBody>
      </p:sp>
      <p:pic>
        <p:nvPicPr>
          <p:cNvPr id="4" name="Picture 3" descr="Captura de Tela 2017-04-17 às 19.53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35" y="2405149"/>
            <a:ext cx="6994430" cy="3899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2918" y="5973684"/>
            <a:ext cx="17208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Dundas </a:t>
            </a:r>
            <a:r>
              <a:rPr lang="mr-IN" dirty="0"/>
              <a:t>–</a:t>
            </a:r>
            <a:r>
              <a:rPr lang="en-US" dirty="0"/>
              <a:t> </a:t>
            </a:r>
          </a:p>
          <a:p>
            <a:pPr algn="r">
              <a:spcAft>
                <a:spcPts val="600"/>
              </a:spcAft>
            </a:pPr>
            <a:r>
              <a:rPr lang="en-US" sz="1400" dirty="0"/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3512746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Características dos DWs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090938"/>
              </p:ext>
            </p:extLst>
          </p:nvPr>
        </p:nvGraphicFramePr>
        <p:xfrm>
          <a:off x="643467" y="1767297"/>
          <a:ext cx="10905066" cy="42100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452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0060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Visão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conceitual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multidimensional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Dimensionalidade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genérica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Dimensões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e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níveis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agregação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ilimitado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Operações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irrestritas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entre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dimensões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Tratamento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dinâmico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matriz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esparsa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Arquitetura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cliente-servidor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Suporte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a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múltiplos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usuários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</a:txBody>
                  <a:tcPr marL="281421" marR="168853" marT="168853" marB="16885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Acessibilidade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Transparência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Manipulação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de dados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intuitiva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Desempenho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relatórios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consistente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Recursos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de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relatório</a:t>
                      </a: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FFFFFF"/>
                          </a:solidFill>
                        </a:rPr>
                        <a:t>flexível</a:t>
                      </a: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/>
                        <a:buChar char="•"/>
                      </a:pPr>
                      <a:endParaRPr lang="en-US" sz="2000" b="1">
                        <a:solidFill>
                          <a:srgbClr val="FFFFFF"/>
                        </a:solidFill>
                      </a:endParaRPr>
                    </a:p>
                  </a:txBody>
                  <a:tcPr marL="281421" marR="168853" marT="168853" marB="16885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117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US" sz="2000">
              <a:solidFill>
                <a:srgbClr val="080808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Criando um Data Warehouse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6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1467</Words>
  <Application>Microsoft Macintosh PowerPoint</Application>
  <PresentationFormat>Widescreen</PresentationFormat>
  <Paragraphs>166</Paragraphs>
  <Slides>37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do Office</vt:lpstr>
      <vt:lpstr>Data Warehouse</vt:lpstr>
      <vt:lpstr>Agenda</vt:lpstr>
      <vt:lpstr>SGBDs</vt:lpstr>
      <vt:lpstr>Definição</vt:lpstr>
      <vt:lpstr>Características dos DWs</vt:lpstr>
      <vt:lpstr>OLAP</vt:lpstr>
      <vt:lpstr>DSS – Decision Suport System</vt:lpstr>
      <vt:lpstr>Características dos DWs</vt:lpstr>
      <vt:lpstr>Criando um Data Warehouse</vt:lpstr>
      <vt:lpstr>ETL – Extract Tranform Load</vt:lpstr>
      <vt:lpstr>Extração</vt:lpstr>
      <vt:lpstr>Transformação</vt:lpstr>
      <vt:lpstr>Carregamento</vt:lpstr>
      <vt:lpstr>Data Warehouse</vt:lpstr>
      <vt:lpstr>Orientado por assunto</vt:lpstr>
      <vt:lpstr>Conciso e integrado</vt:lpstr>
      <vt:lpstr>Variável com o tempo</vt:lpstr>
      <vt:lpstr>Não volátil</vt:lpstr>
      <vt:lpstr>Cubos</vt:lpstr>
      <vt:lpstr>Modelos</vt:lpstr>
      <vt:lpstr>Escolhendo a tecnologia</vt:lpstr>
      <vt:lpstr>Apresentação do PowerPoint</vt:lpstr>
      <vt:lpstr>Modelagem de dados para DWs</vt:lpstr>
      <vt:lpstr>Apresentação do PowerPoint</vt:lpstr>
      <vt:lpstr>Modelo de Armazenamento Multidimensional</vt:lpstr>
      <vt:lpstr>Apresentação do PowerPoint</vt:lpstr>
      <vt:lpstr>Apresentação do PowerPoint</vt:lpstr>
      <vt:lpstr>Star Schema vs Snow Flake Schema</vt:lpstr>
      <vt:lpstr>Boas práticas</vt:lpstr>
      <vt:lpstr>Vamos modelar?</vt:lpstr>
      <vt:lpstr>Cliente</vt:lpstr>
      <vt:lpstr>Produto</vt:lpstr>
      <vt:lpstr>Slowly Changing Dimension</vt:lpstr>
      <vt:lpstr>Geografia</vt:lpstr>
      <vt:lpstr>Vendedor</vt:lpstr>
      <vt:lpstr>Fatos</vt:lpstr>
      <vt:lpstr>Fato Vendas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</dc:title>
  <dc:creator>RAFAEL ELIAS DE LIMA ESCALFONI</dc:creator>
  <cp:lastModifiedBy>RAFAEL ELIAS DE LIMA ESCALFONI</cp:lastModifiedBy>
  <cp:revision>1</cp:revision>
  <dcterms:created xsi:type="dcterms:W3CDTF">2021-03-31T19:08:33Z</dcterms:created>
  <dcterms:modified xsi:type="dcterms:W3CDTF">2021-03-31T19:08:34Z</dcterms:modified>
</cp:coreProperties>
</file>